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2" r:id="rId3"/>
    <p:sldId id="316" r:id="rId4"/>
    <p:sldId id="304" r:id="rId5"/>
    <p:sldId id="325" r:id="rId6"/>
    <p:sldId id="326" r:id="rId7"/>
    <p:sldId id="336" r:id="rId8"/>
    <p:sldId id="328" r:id="rId9"/>
    <p:sldId id="330" r:id="rId10"/>
    <p:sldId id="337" r:id="rId11"/>
    <p:sldId id="338" r:id="rId12"/>
    <p:sldId id="332" r:id="rId13"/>
    <p:sldId id="333" r:id="rId14"/>
    <p:sldId id="335" r:id="rId15"/>
    <p:sldId id="323" r:id="rId16"/>
    <p:sldId id="315" r:id="rId17"/>
    <p:sldId id="319" r:id="rId18"/>
    <p:sldId id="320" r:id="rId19"/>
    <p:sldId id="313" r:id="rId20"/>
    <p:sldId id="30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orient="horz" pos="576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5472" userDrawn="1">
          <p15:clr>
            <a:srgbClr val="A4A3A4"/>
          </p15:clr>
        </p15:guide>
        <p15:guide id="6" orient="horz" pos="1824" userDrawn="1">
          <p15:clr>
            <a:srgbClr val="A4A3A4"/>
          </p15:clr>
        </p15:guide>
        <p15:guide id="7" orient="horz" pos="2928" userDrawn="1">
          <p15:clr>
            <a:srgbClr val="A4A3A4"/>
          </p15:clr>
        </p15:guide>
        <p15:guide id="8" orient="horz" pos="1280" userDrawn="1">
          <p15:clr>
            <a:srgbClr val="A4A3A4"/>
          </p15:clr>
        </p15:guide>
        <p15:guide id="9" pos="1632" userDrawn="1">
          <p15:clr>
            <a:srgbClr val="A4A3A4"/>
          </p15:clr>
        </p15:guide>
        <p15:guide id="10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WS" initials="B" lastIdx="0" clrIdx="0">
    <p:extLst>
      <p:ext uri="{19B8F6BF-5375-455C-9EA6-DF929625EA0E}">
        <p15:presenceInfo xmlns:p15="http://schemas.microsoft.com/office/powerpoint/2012/main" userId="BI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C9E"/>
    <a:srgbClr val="CCD1D7"/>
    <a:srgbClr val="113D63"/>
    <a:srgbClr val="48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3250" autoAdjust="0"/>
  </p:normalViewPr>
  <p:slideViewPr>
    <p:cSldViewPr showGuides="1">
      <p:cViewPr>
        <p:scale>
          <a:sx n="100" d="100"/>
          <a:sy n="100" d="100"/>
        </p:scale>
        <p:origin x="1920" y="54"/>
      </p:cViewPr>
      <p:guideLst>
        <p:guide orient="horz" pos="4008"/>
        <p:guide orient="horz" pos="576"/>
        <p:guide pos="240"/>
        <p:guide pos="5472"/>
        <p:guide orient="horz" pos="1824"/>
        <p:guide orient="horz" pos="2928"/>
        <p:guide orient="horz" pos="1280"/>
        <p:guide pos="1632"/>
        <p:guide pos="4128"/>
      </p:guideLst>
    </p:cSldViewPr>
  </p:slideViewPr>
  <p:outlineViewPr>
    <p:cViewPr>
      <p:scale>
        <a:sx n="33" d="100"/>
        <a:sy n="33" d="100"/>
      </p:scale>
      <p:origin x="0" y="-38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3010" y="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4F84A3-A6DE-4D63-AAD1-9AAB6655C8E9}" type="datetimeFigureOut">
              <a:rPr lang="en-US"/>
              <a:pPr>
                <a:defRPr/>
              </a:pPr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817BC3-1AEF-4F46-9182-7B6BE7877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4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4C4D41-D2A7-4BED-9AA5-9E9A39D58907}" type="datetimeFigureOut">
              <a:rPr lang="en-US"/>
              <a:pPr>
                <a:defRPr/>
              </a:pPr>
              <a:t>9/18/2017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05A3BF0-9162-4A6A-A845-C85B6C14A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9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2904C-D653-4778-99E0-7623B6837E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4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0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0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72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4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5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7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85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12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63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8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9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1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8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3BF0-9162-4A6A-A845-C85B6C14AE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80771"/>
            <a:ext cx="7772400" cy="369332"/>
          </a:xfrm>
        </p:spPr>
        <p:txBody>
          <a:bodyPr wrap="square">
            <a:sp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6400800" cy="215444"/>
          </a:xfrm>
        </p:spPr>
        <p:txBody>
          <a:bodyPr tIns="0" bIns="0">
            <a:sp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Test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1CA0-25DC-4820-AE0E-3088C346E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 cmpd="sng">
            <a:solidFill>
              <a:srgbClr val="113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838200"/>
            <a:ext cx="155448" cy="374904"/>
          </a:xfrm>
          <a:prstGeom prst="rect">
            <a:avLst/>
          </a:prstGeom>
          <a:solidFill>
            <a:srgbClr val="11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0" y="561975"/>
            <a:ext cx="1371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dirty="0"/>
              <a:t>Confidential Draft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00" y="1646238"/>
            <a:ext cx="9136380" cy="1341906"/>
          </a:xfrm>
        </p:spPr>
        <p:txBody>
          <a:bodyPr>
            <a:spAutoFit/>
          </a:bodyPr>
          <a:lstStyle>
            <a:lvl1pPr marL="173038" indent="-173038">
              <a:buClrTx/>
              <a:buFont typeface="Wingdings" panose="05000000000000000000" pitchFamily="2" charset="2"/>
              <a:buChar char="§"/>
              <a:defRPr b="0" i="0" u="none"/>
            </a:lvl1pPr>
            <a:lvl2pPr marL="346075" indent="-173038">
              <a:buClrTx/>
              <a:buSzPct val="120000"/>
              <a:buFont typeface="Arial" panose="020B0604020202020204" pitchFamily="34" charset="0"/>
              <a:buChar char="•"/>
              <a:defRPr/>
            </a:lvl2pPr>
            <a:lvl3pPr marL="568325" indent="-222250">
              <a:buClrTx/>
              <a:buFont typeface="Wingdings" panose="05000000000000000000" pitchFamily="2" charset="2"/>
              <a:buChar char="Ø"/>
              <a:defRPr/>
            </a:lvl3pPr>
            <a:lvl4pPr marL="803275" indent="-234950">
              <a:buClrTx/>
              <a:buSzPct val="120000"/>
              <a:defRPr/>
            </a:lvl4pPr>
            <a:lvl5pPr marL="1025525" indent="-222250">
              <a:buClrTx/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Test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7867-EB00-4675-821B-66D3FE8CD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 cmpd="sng">
            <a:solidFill>
              <a:srgbClr val="113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838200"/>
            <a:ext cx="155448" cy="374904"/>
          </a:xfrm>
          <a:prstGeom prst="rect">
            <a:avLst/>
          </a:prstGeom>
          <a:solidFill>
            <a:srgbClr val="11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54762"/>
            <a:ext cx="9144000" cy="1588"/>
          </a:xfrm>
          <a:prstGeom prst="line">
            <a:avLst/>
          </a:prstGeom>
          <a:ln w="22225">
            <a:solidFill>
              <a:srgbClr val="113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_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Company Profile: [Company Name]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0F1DE4-2AA3-4921-8669-9831BE04B3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90800" y="6567587"/>
            <a:ext cx="4495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(1) Financial data as of May 9, 2014.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90800" y="2893591"/>
            <a:ext cx="3810000" cy="246888"/>
          </a:xfrm>
          <a:prstGeom prst="rect">
            <a:avLst/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Segments and Product Lines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590800" y="914400"/>
            <a:ext cx="3810000" cy="244008"/>
          </a:xfrm>
          <a:prstGeom prst="rect">
            <a:avLst/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Description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553200" y="914400"/>
            <a:ext cx="2133600" cy="244008"/>
          </a:xfrm>
          <a:prstGeom prst="rect">
            <a:avLst/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Team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" y="2893591"/>
            <a:ext cx="2057400" cy="244008"/>
          </a:xfrm>
          <a:prstGeom prst="rect">
            <a:avLst/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Information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Billions)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553200" y="2893591"/>
            <a:ext cx="2133600" cy="246888"/>
          </a:xfrm>
          <a:prstGeom prst="rect">
            <a:avLst/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Partners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81000" y="4663440"/>
            <a:ext cx="2057400" cy="244008"/>
          </a:xfrm>
          <a:prstGeom prst="rect">
            <a:avLst/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One-Year Price History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354762"/>
            <a:ext cx="9144000" cy="1588"/>
          </a:xfrm>
          <a:prstGeom prst="line">
            <a:avLst/>
          </a:prstGeom>
          <a:ln w="22225">
            <a:solidFill>
              <a:srgbClr val="113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 cmpd="sng">
            <a:solidFill>
              <a:srgbClr val="113D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838200"/>
            <a:ext cx="155448" cy="374904"/>
          </a:xfrm>
          <a:prstGeom prst="rect">
            <a:avLst/>
          </a:prstGeom>
          <a:solidFill>
            <a:srgbClr val="11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276049"/>
            <a:ext cx="2057400" cy="2462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2057400" algn="r"/>
              </a:tabLst>
              <a:defRPr sz="1000"/>
            </a:lvl1pPr>
          </a:lstStyle>
          <a:p>
            <a:pPr lvl="0"/>
            <a:r>
              <a:rPr lang="en-US" dirty="0"/>
              <a:t>Xx	xx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145275"/>
            <a:ext cx="2057400" cy="2462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2057400" algn="r"/>
              </a:tabLst>
              <a:defRPr sz="1000"/>
            </a:lvl1pPr>
          </a:lstStyle>
          <a:p>
            <a:pPr lvl="0"/>
            <a:r>
              <a:rPr lang="en-US" dirty="0"/>
              <a:t>Xx	xx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011606"/>
            <a:ext cx="2057400" cy="276999"/>
          </a:xfrm>
          <a:solidFill>
            <a:srgbClr val="113D63"/>
          </a:solidFill>
        </p:spPr>
        <p:txBody>
          <a:bodyPr anchor="ctr" anchorCtr="0"/>
          <a:lstStyle>
            <a:lvl1pPr marL="0" indent="0" algn="ctr"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[Company Name]</a:t>
            </a: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156272"/>
            <a:ext cx="2133600" cy="2462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2117725" algn="r"/>
              </a:tabLst>
              <a:defRPr sz="1000"/>
            </a:lvl1pPr>
          </a:lstStyle>
          <a:p>
            <a:pPr lvl="0"/>
            <a:r>
              <a:rPr lang="en-US" dirty="0"/>
              <a:t>Xx	xx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1156274"/>
            <a:ext cx="3810000" cy="2462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tabLst/>
              <a:defRPr sz="10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145275"/>
            <a:ext cx="3810000" cy="246220"/>
          </a:xfrm>
        </p:spPr>
        <p:txBody>
          <a:bodyPr/>
          <a:lstStyle>
            <a:lvl1pPr marL="171450" indent="-171450">
              <a:spcBef>
                <a:spcPts val="0"/>
              </a:spcBef>
              <a:buFont typeface="Wingdings" panose="05000000000000000000" pitchFamily="2" charset="2"/>
              <a:buChar char="§"/>
              <a:tabLst/>
              <a:defRPr sz="10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3145275"/>
            <a:ext cx="2133600" cy="246220"/>
          </a:xfrm>
        </p:spPr>
        <p:txBody>
          <a:bodyPr/>
          <a:lstStyle>
            <a:lvl1pPr marL="171450" indent="-171450">
              <a:spcBef>
                <a:spcPts val="0"/>
              </a:spcBef>
              <a:buFont typeface="Wingdings" panose="05000000000000000000" pitchFamily="2" charset="2"/>
              <a:buChar char="§"/>
              <a:tabLst/>
              <a:defRPr sz="1000"/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52778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6834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46238"/>
            <a:ext cx="8305800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Test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7587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0F1DE4-2AA3-4921-8669-9831BE04B3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5920" y="6444476"/>
            <a:ext cx="228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rgbClr val="113D63"/>
                </a:solidFill>
              </a:rPr>
              <a:t>Goldman Stanley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4" r:id="rId3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46075" indent="-173038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68325" indent="-228600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03275" indent="-228600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025525" indent="-228600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3.jpeg"/><Relationship Id="rId5" Type="http://schemas.openxmlformats.org/officeDocument/2006/relationships/image" Target="../media/image19.jpeg"/><Relationship Id="rId10" Type="http://schemas.openxmlformats.org/officeDocument/2006/relationships/image" Target="../media/image12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39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032000"/>
            <a:ext cx="36576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>
                <a:solidFill>
                  <a:srgbClr val="113D63"/>
                </a:solidFill>
              </a:rPr>
              <a:t>Project Jaguar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2895600"/>
            <a:ext cx="4267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/>
              <a:t>Presentation to the Board of Directors</a:t>
            </a:r>
          </a:p>
          <a:p>
            <a:pPr algn="r"/>
            <a:r>
              <a:rPr lang="en-US" dirty="0"/>
              <a:t>August 17, 2017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96678"/>
            <a:ext cx="7848600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Jaguar Comparable Public Companies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1000" y="577334"/>
            <a:ext cx="8686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Specialty Pharmaceutical Companies That Sell Primarily Branded Drugs, with LTM Revenue Between $500 Million and $5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90800" y="6567587"/>
            <a:ext cx="4495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(1) Financial data as of August 16, 2017.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Billions)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1397680"/>
            <a:ext cx="8305800" cy="4891059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81001" y="1094069"/>
            <a:ext cx="8305800" cy="304800"/>
          </a:xfrm>
          <a:prstGeom prst="rect">
            <a:avLst/>
          </a:prstGeom>
          <a:solidFill>
            <a:srgbClr val="113D63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Comparable Public Companies – EBITDA, CY 2017E – CY 2018E</a:t>
            </a:r>
            <a:r>
              <a:rPr lang="en-US" sz="1400" baseline="30000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96F21-03DF-4048-AF9A-904E0FE0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06" y="1451896"/>
            <a:ext cx="7128991" cy="4782627"/>
          </a:xfrm>
          <a:prstGeom prst="rect">
            <a:avLst/>
          </a:prstGeom>
        </p:spPr>
      </p:pic>
      <p:pic>
        <p:nvPicPr>
          <p:cNvPr id="16" name="Picture 2" descr="https://upload.wikimedia.org/wikipedia/commons/b/bf/Emergent_BioSolutions_logo.png">
            <a:extLst>
              <a:ext uri="{FF2B5EF4-FFF2-40B4-BE49-F238E27FC236}">
                <a16:creationId xmlns:a16="http://schemas.microsoft.com/office/drawing/2014/main" id="{981260FC-A5A1-4F9D-8CDF-E11D2729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39081"/>
            <a:ext cx="465607" cy="2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financialstrend.com/wp-content/uploads/2017/02/Acorda-Therapeutics-Inc..jpg">
            <a:extLst>
              <a:ext uri="{FF2B5EF4-FFF2-40B4-BE49-F238E27FC236}">
                <a16:creationId xmlns:a16="http://schemas.microsoft.com/office/drawing/2014/main" id="{D0B706E9-0A37-4F39-BB4A-542FC76D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38" y="5251873"/>
            <a:ext cx="553171" cy="1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aimmedianetwork.com/wp-content/uploads/sites/22/2017/02/web1_Alkermes.jpg">
            <a:extLst>
              <a:ext uri="{FF2B5EF4-FFF2-40B4-BE49-F238E27FC236}">
                <a16:creationId xmlns:a16="http://schemas.microsoft.com/office/drawing/2014/main" id="{CB284172-95C8-4C64-AB87-642E2904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48" y="5254551"/>
            <a:ext cx="571053" cy="1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static.seekingalpha.com/uploads/2016/3/14/4987661-14579473332817903.png">
            <a:extLst>
              <a:ext uri="{FF2B5EF4-FFF2-40B4-BE49-F238E27FC236}">
                <a16:creationId xmlns:a16="http://schemas.microsoft.com/office/drawing/2014/main" id="{809613E4-9FBC-4149-9568-436A5CCF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68" y="5230645"/>
            <a:ext cx="450732" cy="1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www.stockspinoffs.com/wp-content/uploads/2017/02/Bioverativ_RGB_TM.jpg">
            <a:extLst>
              <a:ext uri="{FF2B5EF4-FFF2-40B4-BE49-F238E27FC236}">
                <a16:creationId xmlns:a16="http://schemas.microsoft.com/office/drawing/2014/main" id="{630D0183-7620-40B7-8F3D-C76FBBE8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47" y="5249083"/>
            <a:ext cx="518258" cy="1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fermworks.com/wp-content/uploads/2017/08/BioMarin_Pharmaceutical_Inc_Logo.jpeg">
            <a:extLst>
              <a:ext uri="{FF2B5EF4-FFF2-40B4-BE49-F238E27FC236}">
                <a16:creationId xmlns:a16="http://schemas.microsoft.com/office/drawing/2014/main" id="{981D13C5-F310-4396-BCC5-7F449BFE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9" y="5259606"/>
            <a:ext cx="582941" cy="1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photos.prnewswire.com/prnfull/20141208/163029LOGO">
            <a:extLst>
              <a:ext uri="{FF2B5EF4-FFF2-40B4-BE49-F238E27FC236}">
                <a16:creationId xmlns:a16="http://schemas.microsoft.com/office/drawing/2014/main" id="{2E133C5C-D33C-4137-8513-EC341BE0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79" y="5227801"/>
            <a:ext cx="366005" cy="2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http://cvc-mc.org/Resources/Pictures/UT_logo_HiRes.jpg">
            <a:extLst>
              <a:ext uri="{FF2B5EF4-FFF2-40B4-BE49-F238E27FC236}">
                <a16:creationId xmlns:a16="http://schemas.microsoft.com/office/drawing/2014/main" id="{182803EC-E039-4543-B840-64108371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92" y="5259606"/>
            <a:ext cx="609600" cy="1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://www.pfenex.com/wp-content/uploads/2016/11/Logo2.png">
            <a:extLst>
              <a:ext uri="{FF2B5EF4-FFF2-40B4-BE49-F238E27FC236}">
                <a16:creationId xmlns:a16="http://schemas.microsoft.com/office/drawing/2014/main" id="{D9EC1587-531C-4FE6-B5E7-C738D63B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60" y="5202598"/>
            <a:ext cx="417867" cy="3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s://upload.wikimedia.org/wikipedia/commons/5/5a/VertexPharma-logo2.png">
            <a:extLst>
              <a:ext uri="{FF2B5EF4-FFF2-40B4-BE49-F238E27FC236}">
                <a16:creationId xmlns:a16="http://schemas.microsoft.com/office/drawing/2014/main" id="{F102E95C-E2D6-425F-9633-CFC7516C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03" y="5171923"/>
            <a:ext cx="513393" cy="3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careers.abpi.org.uk/getting-into-the-industry/pharmaceutical-recruiters/PublishingImages/Alexion.jpg">
            <a:extLst>
              <a:ext uri="{FF2B5EF4-FFF2-40B4-BE49-F238E27FC236}">
                <a16:creationId xmlns:a16="http://schemas.microsoft.com/office/drawing/2014/main" id="{040751CD-37D7-4AC8-AEFB-9E73F8A1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99" y="5193712"/>
            <a:ext cx="60305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0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96678"/>
            <a:ext cx="7848600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Jaguar Comparable Public Companies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1000" y="577334"/>
            <a:ext cx="8686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Specialty Pharmaceutical Companies That Sell Primarily Branded Drugs, with LTM Revenue Between $500 Million and $5 Billion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263650"/>
            <a:ext cx="8305800" cy="4984750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81000" y="958850"/>
            <a:ext cx="8305800" cy="304800"/>
          </a:xfrm>
          <a:prstGeom prst="rect">
            <a:avLst/>
          </a:prstGeom>
          <a:solidFill>
            <a:srgbClr val="113D63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Comparable Public Companies – Growth and Valuation Multiples, CY 2017E – CY 2018E</a:t>
            </a:r>
            <a:r>
              <a:rPr lang="en-US" sz="1400" baseline="300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7587"/>
            <a:ext cx="2133600" cy="153888"/>
          </a:xfrm>
        </p:spPr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590800" y="6567587"/>
            <a:ext cx="4495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(1) Financial data as of August 16, 2017.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7322A-D3B3-4F0A-9370-151CB7B7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335" y="1302176"/>
            <a:ext cx="3753678" cy="2752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346FD-9799-4EE1-AA12-AFB446982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335" y="4111030"/>
            <a:ext cx="3781425" cy="2081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883185-8217-48BE-A158-A6D968FD4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86" y="1302176"/>
            <a:ext cx="3985763" cy="2782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9B4855-00FF-4609-83B9-08B97CA39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85" y="4111030"/>
            <a:ext cx="3985763" cy="2092696"/>
          </a:xfrm>
          <a:prstGeom prst="rect">
            <a:avLst/>
          </a:prstGeom>
        </p:spPr>
      </p:pic>
      <p:pic>
        <p:nvPicPr>
          <p:cNvPr id="18" name="Picture 2" descr="https://upload.wikimedia.org/wikipedia/commons/b/bf/Emergent_BioSolutions_logo.png">
            <a:extLst>
              <a:ext uri="{FF2B5EF4-FFF2-40B4-BE49-F238E27FC236}">
                <a16:creationId xmlns:a16="http://schemas.microsoft.com/office/drawing/2014/main" id="{DDD91F6E-5358-4269-9C5B-8C4249C6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82" y="2957791"/>
            <a:ext cx="258939" cy="1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financialstrend.com/wp-content/uploads/2017/02/Acorda-Therapeutics-Inc..jpg">
            <a:extLst>
              <a:ext uri="{FF2B5EF4-FFF2-40B4-BE49-F238E27FC236}">
                <a16:creationId xmlns:a16="http://schemas.microsoft.com/office/drawing/2014/main" id="{12C9550B-3853-4F86-A842-1C4A18A9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244167" cy="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aimmedianetwork.com/wp-content/uploads/sites/22/2017/02/web1_Alkermes.jpg">
            <a:extLst>
              <a:ext uri="{FF2B5EF4-FFF2-40B4-BE49-F238E27FC236}">
                <a16:creationId xmlns:a16="http://schemas.microsoft.com/office/drawing/2014/main" id="{32B7A92C-1167-46DD-96B1-52A0AC71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63" y="2978150"/>
            <a:ext cx="283337" cy="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static.seekingalpha.com/uploads/2016/3/14/4987661-14579473332817903.png">
            <a:extLst>
              <a:ext uri="{FF2B5EF4-FFF2-40B4-BE49-F238E27FC236}">
                <a16:creationId xmlns:a16="http://schemas.microsoft.com/office/drawing/2014/main" id="{7CE0BF34-8819-4B35-99A9-32D2D3B3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61284"/>
            <a:ext cx="284471" cy="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stockspinoffs.com/wp-content/uploads/2017/02/Bioverativ_RGB_TM.jpg">
            <a:extLst>
              <a:ext uri="{FF2B5EF4-FFF2-40B4-BE49-F238E27FC236}">
                <a16:creationId xmlns:a16="http://schemas.microsoft.com/office/drawing/2014/main" id="{39EBFDDF-F3B6-481F-ABCB-87D07D06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67" y="2972527"/>
            <a:ext cx="329047" cy="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fermworks.com/wp-content/uploads/2017/08/BioMarin_Pharmaceutical_Inc_Logo.jpeg">
            <a:extLst>
              <a:ext uri="{FF2B5EF4-FFF2-40B4-BE49-F238E27FC236}">
                <a16:creationId xmlns:a16="http://schemas.microsoft.com/office/drawing/2014/main" id="{4FDB3D61-9F20-492E-B8E8-C69EBBE0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94" y="2980722"/>
            <a:ext cx="312554" cy="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photos.prnewswire.com/prnfull/20141208/163029LOGO">
            <a:extLst>
              <a:ext uri="{FF2B5EF4-FFF2-40B4-BE49-F238E27FC236}">
                <a16:creationId xmlns:a16="http://schemas.microsoft.com/office/drawing/2014/main" id="{D8C9F666-45A1-467E-9EAC-4F86C3FC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11" y="2964190"/>
            <a:ext cx="224192" cy="1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://cvc-mc.org/Resources/Pictures/UT_logo_HiRes.jpg">
            <a:extLst>
              <a:ext uri="{FF2B5EF4-FFF2-40B4-BE49-F238E27FC236}">
                <a16:creationId xmlns:a16="http://schemas.microsoft.com/office/drawing/2014/main" id="{3B929820-676B-477B-B8EC-02FE36A9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228600" cy="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http://www.pfenex.com/wp-content/uploads/2016/11/Logo2.png">
            <a:extLst>
              <a:ext uri="{FF2B5EF4-FFF2-40B4-BE49-F238E27FC236}">
                <a16:creationId xmlns:a16="http://schemas.microsoft.com/office/drawing/2014/main" id="{E3282768-E72E-49C8-8C24-88E10BD1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69" y="2957791"/>
            <a:ext cx="220908" cy="1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s://upload.wikimedia.org/wikipedia/commons/5/5a/VertexPharma-logo2.png">
            <a:extLst>
              <a:ext uri="{FF2B5EF4-FFF2-40B4-BE49-F238E27FC236}">
                <a16:creationId xmlns:a16="http://schemas.microsoft.com/office/drawing/2014/main" id="{3CCB9C54-D906-4ADF-88BE-2BE3B9D9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51" y="2957791"/>
            <a:ext cx="264850" cy="1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http://careers.abpi.org.uk/getting-into-the-industry/pharmaceutical-recruiters/PublishingImages/Alexion.jpg">
            <a:extLst>
              <a:ext uri="{FF2B5EF4-FFF2-40B4-BE49-F238E27FC236}">
                <a16:creationId xmlns:a16="http://schemas.microsoft.com/office/drawing/2014/main" id="{66811D93-FF3B-456A-86CF-334B057D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7" y="2961284"/>
            <a:ext cx="305513" cy="1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upload.wikimedia.org/wikipedia/commons/b/bf/Emergent_BioSolutions_logo.png">
            <a:extLst>
              <a:ext uri="{FF2B5EF4-FFF2-40B4-BE49-F238E27FC236}">
                <a16:creationId xmlns:a16="http://schemas.microsoft.com/office/drawing/2014/main" id="{01425CF1-ED3B-48E9-8000-F8280E96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82" y="6046714"/>
            <a:ext cx="258939" cy="1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financialstrend.com/wp-content/uploads/2017/02/Acorda-Therapeutics-Inc..jpg">
            <a:extLst>
              <a:ext uri="{FF2B5EF4-FFF2-40B4-BE49-F238E27FC236}">
                <a16:creationId xmlns:a16="http://schemas.microsoft.com/office/drawing/2014/main" id="{84DEC0C1-3D84-47E1-9362-687C110F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60" y="6069645"/>
            <a:ext cx="257428" cy="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aimmedianetwork.com/wp-content/uploads/sites/22/2017/02/web1_Alkermes.jpg">
            <a:extLst>
              <a:ext uri="{FF2B5EF4-FFF2-40B4-BE49-F238E27FC236}">
                <a16:creationId xmlns:a16="http://schemas.microsoft.com/office/drawing/2014/main" id="{FEC82BCA-3E18-4C6C-AA11-0BB2F249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63" y="6067073"/>
            <a:ext cx="283337" cy="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s://static.seekingalpha.com/uploads/2016/3/14/4987661-14579473332817903.png">
            <a:extLst>
              <a:ext uri="{FF2B5EF4-FFF2-40B4-BE49-F238E27FC236}">
                <a16:creationId xmlns:a16="http://schemas.microsoft.com/office/drawing/2014/main" id="{1469D5B1-375B-43C0-8A7C-71FE6D02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67" y="6050207"/>
            <a:ext cx="284471" cy="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www.stockspinoffs.com/wp-content/uploads/2017/02/Bioverativ_RGB_TM.jpg">
            <a:extLst>
              <a:ext uri="{FF2B5EF4-FFF2-40B4-BE49-F238E27FC236}">
                <a16:creationId xmlns:a16="http://schemas.microsoft.com/office/drawing/2014/main" id="{F23A4263-5144-4EF8-A87E-3809921F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93" y="6061450"/>
            <a:ext cx="329047" cy="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://fermworks.com/wp-content/uploads/2017/08/BioMarin_Pharmaceutical_Inc_Logo.jpeg">
            <a:extLst>
              <a:ext uri="{FF2B5EF4-FFF2-40B4-BE49-F238E27FC236}">
                <a16:creationId xmlns:a16="http://schemas.microsoft.com/office/drawing/2014/main" id="{4135753E-FBBE-4EC1-A15F-1A179842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00" y="6071562"/>
            <a:ext cx="312554" cy="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://photos.prnewswire.com/prnfull/20141208/163029LOGO">
            <a:extLst>
              <a:ext uri="{FF2B5EF4-FFF2-40B4-BE49-F238E27FC236}">
                <a16:creationId xmlns:a16="http://schemas.microsoft.com/office/drawing/2014/main" id="{F2AA573F-2C64-4469-B3E7-9839D8DA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41" y="6034995"/>
            <a:ext cx="224192" cy="1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://cvc-mc.org/Resources/Pictures/UT_logo_HiRes.jpg">
            <a:extLst>
              <a:ext uri="{FF2B5EF4-FFF2-40B4-BE49-F238E27FC236}">
                <a16:creationId xmlns:a16="http://schemas.microsoft.com/office/drawing/2014/main" id="{7D5F5F2F-161C-449A-BFC2-5ECB6E39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7" y="6065603"/>
            <a:ext cx="289674" cy="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http://www.pfenex.com/wp-content/uploads/2016/11/Logo2.png">
            <a:extLst>
              <a:ext uri="{FF2B5EF4-FFF2-40B4-BE49-F238E27FC236}">
                <a16:creationId xmlns:a16="http://schemas.microsoft.com/office/drawing/2014/main" id="{76C4C023-FB01-4FD5-841A-3BDA24DD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69" y="6033276"/>
            <a:ext cx="220908" cy="1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upload.wikimedia.org/wikipedia/commons/5/5a/VertexPharma-logo2.png">
            <a:extLst>
              <a:ext uri="{FF2B5EF4-FFF2-40B4-BE49-F238E27FC236}">
                <a16:creationId xmlns:a16="http://schemas.microsoft.com/office/drawing/2014/main" id="{6300453F-05A1-4B49-90B5-4169AE66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04" y="6033883"/>
            <a:ext cx="264850" cy="1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http://careers.abpi.org.uk/getting-into-the-industry/pharmaceutical-recruiters/PublishingImages/Alexion.jpg">
            <a:extLst>
              <a:ext uri="{FF2B5EF4-FFF2-40B4-BE49-F238E27FC236}">
                <a16:creationId xmlns:a16="http://schemas.microsoft.com/office/drawing/2014/main" id="{6D9ABE8B-0EAA-4984-8284-BAE2D722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7" y="6050207"/>
            <a:ext cx="305513" cy="1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upload.wikimedia.org/wikipedia/commons/b/bf/Emergent_BioSolutions_logo.png">
            <a:extLst>
              <a:ext uri="{FF2B5EF4-FFF2-40B4-BE49-F238E27FC236}">
                <a16:creationId xmlns:a16="http://schemas.microsoft.com/office/drawing/2014/main" id="{9B5E1EFD-325D-4184-B67B-E5DAD8CA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39" y="6046714"/>
            <a:ext cx="258939" cy="1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financialstrend.com/wp-content/uploads/2017/02/Acorda-Therapeutics-Inc..jpg">
            <a:extLst>
              <a:ext uri="{FF2B5EF4-FFF2-40B4-BE49-F238E27FC236}">
                <a16:creationId xmlns:a16="http://schemas.microsoft.com/office/drawing/2014/main" id="{1323CEB9-25C5-4D80-98B7-56382BFC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78" y="6062253"/>
            <a:ext cx="257428" cy="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aimmedianetwork.com/wp-content/uploads/sites/22/2017/02/web1_Alkermes.jpg">
            <a:extLst>
              <a:ext uri="{FF2B5EF4-FFF2-40B4-BE49-F238E27FC236}">
                <a16:creationId xmlns:a16="http://schemas.microsoft.com/office/drawing/2014/main" id="{5B9BBF07-5660-4D10-8FB2-3B0D682B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61" y="6067073"/>
            <a:ext cx="283337" cy="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static.seekingalpha.com/uploads/2016/3/14/4987661-14579473332817903.png">
            <a:extLst>
              <a:ext uri="{FF2B5EF4-FFF2-40B4-BE49-F238E27FC236}">
                <a16:creationId xmlns:a16="http://schemas.microsoft.com/office/drawing/2014/main" id="{D577EB4F-C49D-4DB0-AA2C-AE4BE67D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25" y="6050207"/>
            <a:ext cx="284471" cy="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://www.stockspinoffs.com/wp-content/uploads/2017/02/Bioverativ_RGB_TM.jpg">
            <a:extLst>
              <a:ext uri="{FF2B5EF4-FFF2-40B4-BE49-F238E27FC236}">
                <a16:creationId xmlns:a16="http://schemas.microsoft.com/office/drawing/2014/main" id="{E2A05567-FD63-45E6-8E17-D9A97C2C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00" y="6061450"/>
            <a:ext cx="329047" cy="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http://fermworks.com/wp-content/uploads/2017/08/BioMarin_Pharmaceutical_Inc_Logo.jpeg">
            <a:extLst>
              <a:ext uri="{FF2B5EF4-FFF2-40B4-BE49-F238E27FC236}">
                <a16:creationId xmlns:a16="http://schemas.microsoft.com/office/drawing/2014/main" id="{961968EB-1A45-4797-AF22-9EBC54D4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3" y="6064261"/>
            <a:ext cx="312554" cy="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photos.prnewswire.com/prnfull/20141208/163029LOGO">
            <a:extLst>
              <a:ext uri="{FF2B5EF4-FFF2-40B4-BE49-F238E27FC236}">
                <a16:creationId xmlns:a16="http://schemas.microsoft.com/office/drawing/2014/main" id="{3F82A5CB-D783-49F6-B2B5-6DAC291E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40" y="6026732"/>
            <a:ext cx="224192" cy="1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http://cvc-mc.org/Resources/Pictures/UT_logo_HiRes.jpg">
            <a:extLst>
              <a:ext uri="{FF2B5EF4-FFF2-40B4-BE49-F238E27FC236}">
                <a16:creationId xmlns:a16="http://schemas.microsoft.com/office/drawing/2014/main" id="{48FFCCD8-9258-4F51-ADFC-E0F47F9DC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46" y="6061290"/>
            <a:ext cx="289674" cy="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http://www.pfenex.com/wp-content/uploads/2016/11/Logo2.png">
            <a:extLst>
              <a:ext uri="{FF2B5EF4-FFF2-40B4-BE49-F238E27FC236}">
                <a16:creationId xmlns:a16="http://schemas.microsoft.com/office/drawing/2014/main" id="{D8EE2413-1E75-4455-B063-47A15A62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8" y="6027498"/>
            <a:ext cx="201339" cy="1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https://upload.wikimedia.org/wikipedia/commons/5/5a/VertexPharma-logo2.png">
            <a:extLst>
              <a:ext uri="{FF2B5EF4-FFF2-40B4-BE49-F238E27FC236}">
                <a16:creationId xmlns:a16="http://schemas.microsoft.com/office/drawing/2014/main" id="{09964493-995C-4210-A837-B6EECEF3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34" y="6015416"/>
            <a:ext cx="264850" cy="1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http://careers.abpi.org.uk/getting-into-the-industry/pharmaceutical-recruiters/PublishingImages/Alexion.jpg">
            <a:extLst>
              <a:ext uri="{FF2B5EF4-FFF2-40B4-BE49-F238E27FC236}">
                <a16:creationId xmlns:a16="http://schemas.microsoft.com/office/drawing/2014/main" id="{6A92BA34-1FD7-436E-9722-07181486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77" y="6042773"/>
            <a:ext cx="305513" cy="1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upload.wikimedia.org/wikipedia/commons/b/bf/Emergent_BioSolutions_logo.png">
            <a:extLst>
              <a:ext uri="{FF2B5EF4-FFF2-40B4-BE49-F238E27FC236}">
                <a16:creationId xmlns:a16="http://schemas.microsoft.com/office/drawing/2014/main" id="{D2A6D951-92EA-497E-A29F-EA318CA3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39" y="3523644"/>
            <a:ext cx="258939" cy="1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www.financialstrend.com/wp-content/uploads/2017/02/Acorda-Therapeutics-Inc..jpg">
            <a:extLst>
              <a:ext uri="{FF2B5EF4-FFF2-40B4-BE49-F238E27FC236}">
                <a16:creationId xmlns:a16="http://schemas.microsoft.com/office/drawing/2014/main" id="{6995EDC8-AB26-4358-9E37-3DB268DF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78" y="3539183"/>
            <a:ext cx="257428" cy="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aimmedianetwork.com/wp-content/uploads/sites/22/2017/02/web1_Alkermes.jpg">
            <a:extLst>
              <a:ext uri="{FF2B5EF4-FFF2-40B4-BE49-F238E27FC236}">
                <a16:creationId xmlns:a16="http://schemas.microsoft.com/office/drawing/2014/main" id="{C9DB2C92-EE3A-4202-808C-C05D5A20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61" y="3544003"/>
            <a:ext cx="283337" cy="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s://static.seekingalpha.com/uploads/2016/3/14/4987661-14579473332817903.png">
            <a:extLst>
              <a:ext uri="{FF2B5EF4-FFF2-40B4-BE49-F238E27FC236}">
                <a16:creationId xmlns:a16="http://schemas.microsoft.com/office/drawing/2014/main" id="{938C59E2-B505-45BE-8D5C-640A9A23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25" y="3527137"/>
            <a:ext cx="284471" cy="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://www.stockspinoffs.com/wp-content/uploads/2017/02/Bioverativ_RGB_TM.jpg">
            <a:extLst>
              <a:ext uri="{FF2B5EF4-FFF2-40B4-BE49-F238E27FC236}">
                <a16:creationId xmlns:a16="http://schemas.microsoft.com/office/drawing/2014/main" id="{4A94CB88-ECBE-4032-9B79-E988034F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00" y="3538380"/>
            <a:ext cx="329047" cy="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http://fermworks.com/wp-content/uploads/2017/08/BioMarin_Pharmaceutical_Inc_Logo.jpeg">
            <a:extLst>
              <a:ext uri="{FF2B5EF4-FFF2-40B4-BE49-F238E27FC236}">
                <a16:creationId xmlns:a16="http://schemas.microsoft.com/office/drawing/2014/main" id="{74532075-B007-4655-8E65-42326BDF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3" y="3541191"/>
            <a:ext cx="312554" cy="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http://photos.prnewswire.com/prnfull/20141208/163029LOGO">
            <a:extLst>
              <a:ext uri="{FF2B5EF4-FFF2-40B4-BE49-F238E27FC236}">
                <a16:creationId xmlns:a16="http://schemas.microsoft.com/office/drawing/2014/main" id="{6A5E0445-2AED-425D-8B8E-83060DEE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40" y="3503662"/>
            <a:ext cx="224192" cy="1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http://cvc-mc.org/Resources/Pictures/UT_logo_HiRes.jpg">
            <a:extLst>
              <a:ext uri="{FF2B5EF4-FFF2-40B4-BE49-F238E27FC236}">
                <a16:creationId xmlns:a16="http://schemas.microsoft.com/office/drawing/2014/main" id="{9632BA3E-D47C-42CF-8410-4055A829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46" y="3538220"/>
            <a:ext cx="289674" cy="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0" descr="http://www.pfenex.com/wp-content/uploads/2016/11/Logo2.png">
            <a:extLst>
              <a:ext uri="{FF2B5EF4-FFF2-40B4-BE49-F238E27FC236}">
                <a16:creationId xmlns:a16="http://schemas.microsoft.com/office/drawing/2014/main" id="{805002E0-A35D-4563-BF96-5420070F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8" y="3504428"/>
            <a:ext cx="201339" cy="1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https://upload.wikimedia.org/wikipedia/commons/5/5a/VertexPharma-logo2.png">
            <a:extLst>
              <a:ext uri="{FF2B5EF4-FFF2-40B4-BE49-F238E27FC236}">
                <a16:creationId xmlns:a16="http://schemas.microsoft.com/office/drawing/2014/main" id="{B20DA4FD-4523-45BA-B0BA-A9172DE7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34" y="3492346"/>
            <a:ext cx="264850" cy="1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4" descr="http://careers.abpi.org.uk/getting-into-the-industry/pharmaceutical-recruiters/PublishingImages/Alexion.jpg">
            <a:extLst>
              <a:ext uri="{FF2B5EF4-FFF2-40B4-BE49-F238E27FC236}">
                <a16:creationId xmlns:a16="http://schemas.microsoft.com/office/drawing/2014/main" id="{1667E8E6-8CA1-4698-BCC6-E44C76AE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77" y="3519703"/>
            <a:ext cx="305513" cy="1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6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6172200" cy="838200"/>
          </a:xfrm>
        </p:spPr>
        <p:txBody>
          <a:bodyPr lIns="0" tIns="0" rIns="0" bIns="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Jaguar Precedent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7334"/>
            <a:ext cx="83617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U.S. and Canadian Pharmaceutical Sellers with $500 Million – $5 Billion in LTM Revenue, Aug. 16, 2012 – Aug. 16,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567587"/>
            <a:ext cx="2133600" cy="153888"/>
          </a:xfrm>
        </p:spPr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Millions)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4B238-DC12-45F5-8E95-53567DFB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36389"/>
            <a:ext cx="8361776" cy="34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7000956" cy="369332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Jaguar DCF Analysis – Free Cash Flow Projections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Millions)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E70CB-EDD5-4526-90B9-CF96E5E2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421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4929876" cy="369332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Jaguar DCF Analysis – Sensitivities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Dollars as Stated)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27B61-352C-47DA-9FF8-9EE90815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305800" cy="38511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85AB9B-3D4B-4ABF-96B2-BF2CAF01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25672"/>
            <a:ext cx="8229600" cy="811504"/>
          </a:xfrm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Output from the sensitivities below is based on the Management forecasts for Jaguar</a:t>
            </a: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Range of Discount Rates is based on a 10.13% median WACC of comparable public companies and a 9.76% median WACC with Jaguar’s current capital structure; Terminal Multiples and Growth Rates are linked to comparables</a:t>
            </a:r>
          </a:p>
        </p:txBody>
      </p:sp>
    </p:spTree>
    <p:extLst>
      <p:ext uri="{BB962C8B-B14F-4D97-AF65-F5344CB8AC3E}">
        <p14:creationId xmlns:p14="http://schemas.microsoft.com/office/powerpoint/2010/main" val="352732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8229600" cy="369332"/>
          </a:xfrm>
        </p:spPr>
        <p:txBody>
          <a:bodyPr/>
          <a:lstStyle/>
          <a:p>
            <a:r>
              <a:rPr lang="en-US" dirty="0"/>
              <a:t>Summary Profile of Equity Shareholders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1423154"/>
            <a:ext cx="3321279" cy="4368046"/>
          </a:xfrm>
          <a:prstGeom prst="rect">
            <a:avLst/>
          </a:prstGeom>
          <a:solidFill>
            <a:srgbClr val="5E7C9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Common Share Count: 58,739,693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institutional investors represent approximately 97% of share ownership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institutional shareholders include:</a:t>
            </a:r>
          </a:p>
          <a:p>
            <a:pPr marL="347663" lvl="1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Putnam: 8,304,110 (14.1%)</a:t>
            </a:r>
          </a:p>
          <a:p>
            <a:pPr marL="347663" lvl="1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Fidelity: 8,290,410 (14.1%)</a:t>
            </a:r>
          </a:p>
          <a:p>
            <a:pPr marL="347663" lvl="1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Vanguard: 4,677,223 (8.0%)</a:t>
            </a:r>
          </a:p>
          <a:p>
            <a:pPr marL="347663" lvl="1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BlackRock: 3,110,681 (5.3%)</a:t>
            </a:r>
          </a:p>
          <a:p>
            <a:pPr marL="347663" lvl="1" indent="-17303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lvl="1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Insiders own 2-3% of shares outstanding:</a:t>
            </a:r>
          </a:p>
          <a:p>
            <a:pPr marL="347663" lvl="2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Seamus Mulligan (Director): 1,048,008 (1.8%)</a:t>
            </a:r>
          </a:p>
          <a:p>
            <a:pPr marL="347663" lvl="2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Cozadd (CEO): 226,199 (0.4%)</a:t>
            </a:r>
          </a:p>
          <a:p>
            <a:pPr marL="347663" lvl="2" indent="-17303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lvl="2" indent="-17303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lack of activist investors and the high percentage of shares held by traditional investment managers, the chances of a challenge to a potential deal are 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7587"/>
            <a:ext cx="2133600" cy="153888"/>
          </a:xfrm>
        </p:spPr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67000" y="6413698"/>
            <a:ext cx="49500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/>
              <a:t>Source:</a:t>
            </a:r>
            <a:r>
              <a:rPr lang="en-US" sz="1000" dirty="0"/>
              <a:t> Company proxy statements, investor filings, and Capital IQ.</a:t>
            </a:r>
          </a:p>
          <a:p>
            <a:r>
              <a:rPr lang="en-US" sz="1000" dirty="0"/>
              <a:t>(1) As of June 30, 2017 10-Q filing.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2A01CD0-15F8-4725-9C0D-B3A9DE847D1C}"/>
              </a:ext>
            </a:extLst>
          </p:cNvPr>
          <p:cNvSpPr>
            <a:spLocks/>
          </p:cNvSpPr>
          <p:nvPr/>
        </p:nvSpPr>
        <p:spPr bwMode="auto">
          <a:xfrm>
            <a:off x="4772025" y="1818718"/>
            <a:ext cx="3541713" cy="3552825"/>
          </a:xfrm>
          <a:custGeom>
            <a:avLst/>
            <a:gdLst>
              <a:gd name="T0" fmla="*/ 3129 w 6257"/>
              <a:gd name="T1" fmla="*/ 0 h 6256"/>
              <a:gd name="T2" fmla="*/ 6257 w 6257"/>
              <a:gd name="T3" fmla="*/ 3128 h 6256"/>
              <a:gd name="T4" fmla="*/ 3129 w 6257"/>
              <a:gd name="T5" fmla="*/ 6256 h 6256"/>
              <a:gd name="T6" fmla="*/ 0 w 6257"/>
              <a:gd name="T7" fmla="*/ 3128 h 6256"/>
              <a:gd name="T8" fmla="*/ 193 w 6257"/>
              <a:gd name="T9" fmla="*/ 2048 h 6256"/>
              <a:gd name="T10" fmla="*/ 3129 w 6257"/>
              <a:gd name="T11" fmla="*/ 3128 h 6256"/>
              <a:gd name="T12" fmla="*/ 3129 w 6257"/>
              <a:gd name="T13" fmla="*/ 0 h 6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57" h="6256">
                <a:moveTo>
                  <a:pt x="3129" y="0"/>
                </a:moveTo>
                <a:cubicBezTo>
                  <a:pt x="4856" y="0"/>
                  <a:pt x="6257" y="1400"/>
                  <a:pt x="6257" y="3128"/>
                </a:cubicBezTo>
                <a:cubicBezTo>
                  <a:pt x="6257" y="4856"/>
                  <a:pt x="4856" y="6256"/>
                  <a:pt x="3129" y="6256"/>
                </a:cubicBezTo>
                <a:cubicBezTo>
                  <a:pt x="1401" y="6256"/>
                  <a:pt x="0" y="4856"/>
                  <a:pt x="0" y="3128"/>
                </a:cubicBezTo>
                <a:cubicBezTo>
                  <a:pt x="0" y="2759"/>
                  <a:pt x="66" y="2394"/>
                  <a:pt x="193" y="2048"/>
                </a:cubicBezTo>
                <a:lnTo>
                  <a:pt x="3129" y="3128"/>
                </a:lnTo>
                <a:lnTo>
                  <a:pt x="3129" y="0"/>
                </a:lnTo>
                <a:close/>
              </a:path>
            </a:pathLst>
          </a:custGeom>
          <a:solidFill>
            <a:srgbClr val="113D6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5407860-F33B-4824-A210-FD3170A51662}"/>
              </a:ext>
            </a:extLst>
          </p:cNvPr>
          <p:cNvSpPr>
            <a:spLocks/>
          </p:cNvSpPr>
          <p:nvPr/>
        </p:nvSpPr>
        <p:spPr bwMode="auto">
          <a:xfrm>
            <a:off x="4772025" y="1818718"/>
            <a:ext cx="3541713" cy="3552825"/>
          </a:xfrm>
          <a:custGeom>
            <a:avLst/>
            <a:gdLst>
              <a:gd name="T0" fmla="*/ 3129 w 6257"/>
              <a:gd name="T1" fmla="*/ 0 h 6256"/>
              <a:gd name="T2" fmla="*/ 6257 w 6257"/>
              <a:gd name="T3" fmla="*/ 3128 h 6256"/>
              <a:gd name="T4" fmla="*/ 3129 w 6257"/>
              <a:gd name="T5" fmla="*/ 6256 h 6256"/>
              <a:gd name="T6" fmla="*/ 0 w 6257"/>
              <a:gd name="T7" fmla="*/ 3128 h 6256"/>
              <a:gd name="T8" fmla="*/ 193 w 6257"/>
              <a:gd name="T9" fmla="*/ 2048 h 6256"/>
              <a:gd name="T10" fmla="*/ 3129 w 6257"/>
              <a:gd name="T11" fmla="*/ 3128 h 6256"/>
              <a:gd name="T12" fmla="*/ 3129 w 6257"/>
              <a:gd name="T13" fmla="*/ 0 h 6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57" h="6256">
                <a:moveTo>
                  <a:pt x="3129" y="0"/>
                </a:moveTo>
                <a:cubicBezTo>
                  <a:pt x="4856" y="0"/>
                  <a:pt x="6257" y="1400"/>
                  <a:pt x="6257" y="3128"/>
                </a:cubicBezTo>
                <a:cubicBezTo>
                  <a:pt x="6257" y="4856"/>
                  <a:pt x="4856" y="6256"/>
                  <a:pt x="3129" y="6256"/>
                </a:cubicBezTo>
                <a:cubicBezTo>
                  <a:pt x="1401" y="6256"/>
                  <a:pt x="0" y="4856"/>
                  <a:pt x="0" y="3128"/>
                </a:cubicBezTo>
                <a:cubicBezTo>
                  <a:pt x="0" y="2759"/>
                  <a:pt x="66" y="2394"/>
                  <a:pt x="193" y="2048"/>
                </a:cubicBezTo>
                <a:lnTo>
                  <a:pt x="3129" y="3128"/>
                </a:lnTo>
                <a:lnTo>
                  <a:pt x="3129" y="0"/>
                </a:lnTo>
                <a:close/>
              </a:path>
            </a:pathLst>
          </a:cu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BAD4602-9970-4D6B-8C1F-C9AD81369D17}"/>
              </a:ext>
            </a:extLst>
          </p:cNvPr>
          <p:cNvSpPr>
            <a:spLocks/>
          </p:cNvSpPr>
          <p:nvPr/>
        </p:nvSpPr>
        <p:spPr bwMode="auto">
          <a:xfrm>
            <a:off x="4881562" y="1996518"/>
            <a:ext cx="1662113" cy="1598612"/>
          </a:xfrm>
          <a:custGeom>
            <a:avLst/>
            <a:gdLst>
              <a:gd name="T0" fmla="*/ 0 w 2936"/>
              <a:gd name="T1" fmla="*/ 1736 h 2816"/>
              <a:gd name="T2" fmla="*/ 1573 w 2936"/>
              <a:gd name="T3" fmla="*/ 0 h 2816"/>
              <a:gd name="T4" fmla="*/ 2936 w 2936"/>
              <a:gd name="T5" fmla="*/ 2816 h 2816"/>
              <a:gd name="T6" fmla="*/ 0 w 2936"/>
              <a:gd name="T7" fmla="*/ 1736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6" h="2816">
                <a:moveTo>
                  <a:pt x="0" y="1736"/>
                </a:moveTo>
                <a:cubicBezTo>
                  <a:pt x="280" y="975"/>
                  <a:pt x="844" y="353"/>
                  <a:pt x="1573" y="0"/>
                </a:cubicBezTo>
                <a:lnTo>
                  <a:pt x="2936" y="2816"/>
                </a:lnTo>
                <a:lnTo>
                  <a:pt x="0" y="1736"/>
                </a:lnTo>
                <a:close/>
              </a:path>
            </a:pathLst>
          </a:custGeom>
          <a:solidFill>
            <a:srgbClr val="5E7C9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D21000F4-A534-4280-A48C-2F4AD82EFE5E}"/>
              </a:ext>
            </a:extLst>
          </p:cNvPr>
          <p:cNvSpPr>
            <a:spLocks/>
          </p:cNvSpPr>
          <p:nvPr/>
        </p:nvSpPr>
        <p:spPr bwMode="auto">
          <a:xfrm>
            <a:off x="4881562" y="1996518"/>
            <a:ext cx="1662113" cy="1598612"/>
          </a:xfrm>
          <a:custGeom>
            <a:avLst/>
            <a:gdLst>
              <a:gd name="T0" fmla="*/ 0 w 2936"/>
              <a:gd name="T1" fmla="*/ 1736 h 2816"/>
              <a:gd name="T2" fmla="*/ 1573 w 2936"/>
              <a:gd name="T3" fmla="*/ 0 h 2816"/>
              <a:gd name="T4" fmla="*/ 2936 w 2936"/>
              <a:gd name="T5" fmla="*/ 2816 h 2816"/>
              <a:gd name="T6" fmla="*/ 0 w 2936"/>
              <a:gd name="T7" fmla="*/ 1736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6" h="2816">
                <a:moveTo>
                  <a:pt x="0" y="1736"/>
                </a:moveTo>
                <a:cubicBezTo>
                  <a:pt x="280" y="975"/>
                  <a:pt x="844" y="353"/>
                  <a:pt x="1573" y="0"/>
                </a:cubicBezTo>
                <a:lnTo>
                  <a:pt x="2936" y="2816"/>
                </a:lnTo>
                <a:lnTo>
                  <a:pt x="0" y="1736"/>
                </a:lnTo>
                <a:close/>
              </a:path>
            </a:pathLst>
          </a:cu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CA1F420B-631B-470D-A36F-FD392855E870}"/>
              </a:ext>
            </a:extLst>
          </p:cNvPr>
          <p:cNvSpPr>
            <a:spLocks/>
          </p:cNvSpPr>
          <p:nvPr/>
        </p:nvSpPr>
        <p:spPr bwMode="auto">
          <a:xfrm>
            <a:off x="5772150" y="1896506"/>
            <a:ext cx="771525" cy="1698625"/>
          </a:xfrm>
          <a:custGeom>
            <a:avLst/>
            <a:gdLst>
              <a:gd name="T0" fmla="*/ 0 w 1363"/>
              <a:gd name="T1" fmla="*/ 176 h 2992"/>
              <a:gd name="T2" fmla="*/ 449 w 1363"/>
              <a:gd name="T3" fmla="*/ 0 h 2992"/>
              <a:gd name="T4" fmla="*/ 1363 w 1363"/>
              <a:gd name="T5" fmla="*/ 2992 h 2992"/>
              <a:gd name="T6" fmla="*/ 0 w 1363"/>
              <a:gd name="T7" fmla="*/ 176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3" h="2992">
                <a:moveTo>
                  <a:pt x="0" y="176"/>
                </a:moveTo>
                <a:cubicBezTo>
                  <a:pt x="145" y="106"/>
                  <a:pt x="295" y="47"/>
                  <a:pt x="449" y="0"/>
                </a:cubicBezTo>
                <a:lnTo>
                  <a:pt x="1363" y="2992"/>
                </a:lnTo>
                <a:lnTo>
                  <a:pt x="0" y="176"/>
                </a:lnTo>
                <a:close/>
              </a:path>
            </a:pathLst>
          </a:custGeom>
          <a:solidFill>
            <a:srgbClr val="4850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C1814F7-EE3E-4B29-86F8-4FDF611235CE}"/>
              </a:ext>
            </a:extLst>
          </p:cNvPr>
          <p:cNvSpPr>
            <a:spLocks/>
          </p:cNvSpPr>
          <p:nvPr/>
        </p:nvSpPr>
        <p:spPr bwMode="auto">
          <a:xfrm>
            <a:off x="5772150" y="1896506"/>
            <a:ext cx="771525" cy="1698625"/>
          </a:xfrm>
          <a:custGeom>
            <a:avLst/>
            <a:gdLst>
              <a:gd name="T0" fmla="*/ 0 w 1363"/>
              <a:gd name="T1" fmla="*/ 176 h 2992"/>
              <a:gd name="T2" fmla="*/ 449 w 1363"/>
              <a:gd name="T3" fmla="*/ 0 h 2992"/>
              <a:gd name="T4" fmla="*/ 1363 w 1363"/>
              <a:gd name="T5" fmla="*/ 2992 h 2992"/>
              <a:gd name="T6" fmla="*/ 0 w 1363"/>
              <a:gd name="T7" fmla="*/ 176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3" h="2992">
                <a:moveTo>
                  <a:pt x="0" y="176"/>
                </a:moveTo>
                <a:cubicBezTo>
                  <a:pt x="145" y="106"/>
                  <a:pt x="295" y="47"/>
                  <a:pt x="449" y="0"/>
                </a:cubicBezTo>
                <a:lnTo>
                  <a:pt x="1363" y="2992"/>
                </a:lnTo>
                <a:lnTo>
                  <a:pt x="0" y="176"/>
                </a:lnTo>
                <a:close/>
              </a:path>
            </a:pathLst>
          </a:cu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2">
            <a:extLst>
              <a:ext uri="{FF2B5EF4-FFF2-40B4-BE49-F238E27FC236}">
                <a16:creationId xmlns:a16="http://schemas.microsoft.com/office/drawing/2014/main" id="{F8AF9A9D-13C3-4A82-B890-B01DCC0A401C}"/>
              </a:ext>
            </a:extLst>
          </p:cNvPr>
          <p:cNvSpPr>
            <a:spLocks/>
          </p:cNvSpPr>
          <p:nvPr/>
        </p:nvSpPr>
        <p:spPr bwMode="auto">
          <a:xfrm>
            <a:off x="6026150" y="1840943"/>
            <a:ext cx="517525" cy="1754187"/>
          </a:xfrm>
          <a:custGeom>
            <a:avLst/>
            <a:gdLst>
              <a:gd name="T0" fmla="*/ 0 w 914"/>
              <a:gd name="T1" fmla="*/ 98 h 3090"/>
              <a:gd name="T2" fmla="*/ 427 w 914"/>
              <a:gd name="T3" fmla="*/ 0 h 3090"/>
              <a:gd name="T4" fmla="*/ 914 w 914"/>
              <a:gd name="T5" fmla="*/ 3090 h 3090"/>
              <a:gd name="T6" fmla="*/ 0 w 914"/>
              <a:gd name="T7" fmla="*/ 98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4" h="3090">
                <a:moveTo>
                  <a:pt x="0" y="98"/>
                </a:moveTo>
                <a:cubicBezTo>
                  <a:pt x="140" y="56"/>
                  <a:pt x="282" y="23"/>
                  <a:pt x="427" y="0"/>
                </a:cubicBezTo>
                <a:lnTo>
                  <a:pt x="914" y="3090"/>
                </a:lnTo>
                <a:lnTo>
                  <a:pt x="0" y="98"/>
                </a:lnTo>
                <a:close/>
              </a:path>
            </a:pathLst>
          </a:custGeom>
          <a:solidFill>
            <a:srgbClr val="CCD1D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F4915A56-4498-4523-ACE0-9650590F8F89}"/>
              </a:ext>
            </a:extLst>
          </p:cNvPr>
          <p:cNvSpPr>
            <a:spLocks/>
          </p:cNvSpPr>
          <p:nvPr/>
        </p:nvSpPr>
        <p:spPr bwMode="auto">
          <a:xfrm>
            <a:off x="6026150" y="1840943"/>
            <a:ext cx="517525" cy="1754187"/>
          </a:xfrm>
          <a:custGeom>
            <a:avLst/>
            <a:gdLst>
              <a:gd name="T0" fmla="*/ 0 w 914"/>
              <a:gd name="T1" fmla="*/ 98 h 3090"/>
              <a:gd name="T2" fmla="*/ 427 w 914"/>
              <a:gd name="T3" fmla="*/ 0 h 3090"/>
              <a:gd name="T4" fmla="*/ 914 w 914"/>
              <a:gd name="T5" fmla="*/ 3090 h 3090"/>
              <a:gd name="T6" fmla="*/ 0 w 914"/>
              <a:gd name="T7" fmla="*/ 98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4" h="3090">
                <a:moveTo>
                  <a:pt x="0" y="98"/>
                </a:moveTo>
                <a:cubicBezTo>
                  <a:pt x="140" y="56"/>
                  <a:pt x="282" y="23"/>
                  <a:pt x="427" y="0"/>
                </a:cubicBezTo>
                <a:lnTo>
                  <a:pt x="914" y="3090"/>
                </a:lnTo>
                <a:lnTo>
                  <a:pt x="0" y="98"/>
                </a:lnTo>
                <a:close/>
              </a:path>
            </a:pathLst>
          </a:cu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id="{A37A90F1-704F-441E-BBE2-8F46F141D254}"/>
              </a:ext>
            </a:extLst>
          </p:cNvPr>
          <p:cNvSpPr>
            <a:spLocks/>
          </p:cNvSpPr>
          <p:nvPr/>
        </p:nvSpPr>
        <p:spPr bwMode="auto">
          <a:xfrm>
            <a:off x="6267450" y="1818718"/>
            <a:ext cx="276225" cy="1776412"/>
          </a:xfrm>
          <a:custGeom>
            <a:avLst/>
            <a:gdLst>
              <a:gd name="T0" fmla="*/ 0 w 487"/>
              <a:gd name="T1" fmla="*/ 38 h 3128"/>
              <a:gd name="T2" fmla="*/ 487 w 487"/>
              <a:gd name="T3" fmla="*/ 0 h 3128"/>
              <a:gd name="T4" fmla="*/ 487 w 487"/>
              <a:gd name="T5" fmla="*/ 3128 h 3128"/>
              <a:gd name="T6" fmla="*/ 0 w 487"/>
              <a:gd name="T7" fmla="*/ 38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128">
                <a:moveTo>
                  <a:pt x="0" y="38"/>
                </a:moveTo>
                <a:cubicBezTo>
                  <a:pt x="161" y="13"/>
                  <a:pt x="323" y="0"/>
                  <a:pt x="487" y="0"/>
                </a:cubicBezTo>
                <a:lnTo>
                  <a:pt x="487" y="312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5">
            <a:extLst>
              <a:ext uri="{FF2B5EF4-FFF2-40B4-BE49-F238E27FC236}">
                <a16:creationId xmlns:a16="http://schemas.microsoft.com/office/drawing/2014/main" id="{01E306BF-8E45-4351-B618-CA02AC99410F}"/>
              </a:ext>
            </a:extLst>
          </p:cNvPr>
          <p:cNvSpPr>
            <a:spLocks/>
          </p:cNvSpPr>
          <p:nvPr/>
        </p:nvSpPr>
        <p:spPr bwMode="auto">
          <a:xfrm>
            <a:off x="6267450" y="1818718"/>
            <a:ext cx="276225" cy="1776412"/>
          </a:xfrm>
          <a:custGeom>
            <a:avLst/>
            <a:gdLst>
              <a:gd name="T0" fmla="*/ 0 w 487"/>
              <a:gd name="T1" fmla="*/ 38 h 3128"/>
              <a:gd name="T2" fmla="*/ 487 w 487"/>
              <a:gd name="T3" fmla="*/ 0 h 3128"/>
              <a:gd name="T4" fmla="*/ 487 w 487"/>
              <a:gd name="T5" fmla="*/ 3128 h 3128"/>
              <a:gd name="T6" fmla="*/ 0 w 487"/>
              <a:gd name="T7" fmla="*/ 38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7" h="3128">
                <a:moveTo>
                  <a:pt x="0" y="38"/>
                </a:moveTo>
                <a:cubicBezTo>
                  <a:pt x="161" y="13"/>
                  <a:pt x="323" y="0"/>
                  <a:pt x="487" y="0"/>
                </a:cubicBezTo>
                <a:lnTo>
                  <a:pt x="487" y="3128"/>
                </a:lnTo>
                <a:lnTo>
                  <a:pt x="0" y="38"/>
                </a:lnTo>
                <a:close/>
              </a:path>
            </a:pathLst>
          </a:cu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1D6E2E7D-C427-4F59-B680-74BEB35654E7}"/>
              </a:ext>
            </a:extLst>
          </p:cNvPr>
          <p:cNvSpPr>
            <a:spLocks/>
          </p:cNvSpPr>
          <p:nvPr/>
        </p:nvSpPr>
        <p:spPr bwMode="auto">
          <a:xfrm>
            <a:off x="7556500" y="4947681"/>
            <a:ext cx="398463" cy="100012"/>
          </a:xfrm>
          <a:custGeom>
            <a:avLst/>
            <a:gdLst>
              <a:gd name="T0" fmla="*/ 0 w 251"/>
              <a:gd name="T1" fmla="*/ 63 h 63"/>
              <a:gd name="T2" fmla="*/ 217 w 251"/>
              <a:gd name="T3" fmla="*/ 0 h 63"/>
              <a:gd name="T4" fmla="*/ 251 w 251"/>
              <a:gd name="T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" h="63">
                <a:moveTo>
                  <a:pt x="0" y="63"/>
                </a:moveTo>
                <a:lnTo>
                  <a:pt x="217" y="0"/>
                </a:lnTo>
                <a:lnTo>
                  <a:pt x="251" y="0"/>
                </a:lnTo>
              </a:path>
            </a:pathLst>
          </a:custGeom>
          <a:noFill/>
          <a:ln w="9525" cap="flat">
            <a:solidFill>
              <a:srgbClr val="A6A6A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7">
            <a:extLst>
              <a:ext uri="{FF2B5EF4-FFF2-40B4-BE49-F238E27FC236}">
                <a16:creationId xmlns:a16="http://schemas.microsoft.com/office/drawing/2014/main" id="{959D748A-3035-4415-A4EF-AE42BAB550B5}"/>
              </a:ext>
            </a:extLst>
          </p:cNvPr>
          <p:cNvSpPr>
            <a:spLocks/>
          </p:cNvSpPr>
          <p:nvPr/>
        </p:nvSpPr>
        <p:spPr bwMode="auto">
          <a:xfrm>
            <a:off x="4757737" y="2404506"/>
            <a:ext cx="471488" cy="307975"/>
          </a:xfrm>
          <a:custGeom>
            <a:avLst/>
            <a:gdLst>
              <a:gd name="T0" fmla="*/ 297 w 297"/>
              <a:gd name="T1" fmla="*/ 0 h 194"/>
              <a:gd name="T2" fmla="*/ 35 w 297"/>
              <a:gd name="T3" fmla="*/ 194 h 194"/>
              <a:gd name="T4" fmla="*/ 0 w 297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7" h="194">
                <a:moveTo>
                  <a:pt x="297" y="0"/>
                </a:moveTo>
                <a:lnTo>
                  <a:pt x="35" y="194"/>
                </a:lnTo>
                <a:lnTo>
                  <a:pt x="0" y="194"/>
                </a:lnTo>
              </a:path>
            </a:pathLst>
          </a:custGeom>
          <a:noFill/>
          <a:ln w="9525" cap="flat">
            <a:solidFill>
              <a:srgbClr val="A6A6A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75E2E3A2-A744-4A0C-A5B0-0097C560DAA3}"/>
              </a:ext>
            </a:extLst>
          </p:cNvPr>
          <p:cNvSpPr>
            <a:spLocks/>
          </p:cNvSpPr>
          <p:nvPr/>
        </p:nvSpPr>
        <p:spPr bwMode="auto">
          <a:xfrm>
            <a:off x="5373687" y="1659968"/>
            <a:ext cx="525463" cy="280987"/>
          </a:xfrm>
          <a:custGeom>
            <a:avLst/>
            <a:gdLst>
              <a:gd name="T0" fmla="*/ 331 w 331"/>
              <a:gd name="T1" fmla="*/ 177 h 177"/>
              <a:gd name="T2" fmla="*/ 34 w 331"/>
              <a:gd name="T3" fmla="*/ 0 h 177"/>
              <a:gd name="T4" fmla="*/ 0 w 331"/>
              <a:gd name="T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77">
                <a:moveTo>
                  <a:pt x="331" y="177"/>
                </a:move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A6A6A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9">
            <a:extLst>
              <a:ext uri="{FF2B5EF4-FFF2-40B4-BE49-F238E27FC236}">
                <a16:creationId xmlns:a16="http://schemas.microsoft.com/office/drawing/2014/main" id="{753CEE0E-FC30-4CF1-A370-B8905B61AD17}"/>
              </a:ext>
            </a:extLst>
          </p:cNvPr>
          <p:cNvSpPr>
            <a:spLocks/>
          </p:cNvSpPr>
          <p:nvPr/>
        </p:nvSpPr>
        <p:spPr bwMode="auto">
          <a:xfrm>
            <a:off x="6070600" y="1850468"/>
            <a:ext cx="73025" cy="17462"/>
          </a:xfrm>
          <a:custGeom>
            <a:avLst/>
            <a:gdLst>
              <a:gd name="T0" fmla="*/ 46 w 46"/>
              <a:gd name="T1" fmla="*/ 11 h 11"/>
              <a:gd name="T2" fmla="*/ 35 w 46"/>
              <a:gd name="T3" fmla="*/ 0 h 11"/>
              <a:gd name="T4" fmla="*/ 0 w 46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11">
                <a:moveTo>
                  <a:pt x="46" y="11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A6A6A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20">
            <a:extLst>
              <a:ext uri="{FF2B5EF4-FFF2-40B4-BE49-F238E27FC236}">
                <a16:creationId xmlns:a16="http://schemas.microsoft.com/office/drawing/2014/main" id="{C7732DEE-52BF-41D8-82D9-BF36A4C2E20A}"/>
              </a:ext>
            </a:extLst>
          </p:cNvPr>
          <p:cNvSpPr>
            <a:spLocks/>
          </p:cNvSpPr>
          <p:nvPr/>
        </p:nvSpPr>
        <p:spPr bwMode="auto">
          <a:xfrm>
            <a:off x="6405562" y="1594881"/>
            <a:ext cx="444500" cy="228600"/>
          </a:xfrm>
          <a:custGeom>
            <a:avLst/>
            <a:gdLst>
              <a:gd name="T0" fmla="*/ 0 w 280"/>
              <a:gd name="T1" fmla="*/ 144 h 144"/>
              <a:gd name="T2" fmla="*/ 246 w 280"/>
              <a:gd name="T3" fmla="*/ 0 h 144"/>
              <a:gd name="T4" fmla="*/ 280 w 280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144">
                <a:moveTo>
                  <a:pt x="0" y="144"/>
                </a:moveTo>
                <a:lnTo>
                  <a:pt x="246" y="0"/>
                </a:lnTo>
                <a:lnTo>
                  <a:pt x="280" y="0"/>
                </a:lnTo>
              </a:path>
            </a:pathLst>
          </a:custGeom>
          <a:noFill/>
          <a:ln w="9525" cap="flat">
            <a:solidFill>
              <a:srgbClr val="A6A6A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Rectangle 21">
            <a:extLst>
              <a:ext uri="{FF2B5EF4-FFF2-40B4-BE49-F238E27FC236}">
                <a16:creationId xmlns:a16="http://schemas.microsoft.com/office/drawing/2014/main" id="{F22E9BB4-154B-48CE-AF92-D793C8A65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2" y="4704793"/>
            <a:ext cx="65883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Investment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12294B7D-DB13-4370-BF81-4B5C3CD4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362" y="4841318"/>
            <a:ext cx="6027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Managers: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54387ACD-B43D-4739-A3C2-BBA5538B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4977843"/>
            <a:ext cx="25487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81%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4">
            <a:extLst>
              <a:ext uri="{FF2B5EF4-FFF2-40B4-BE49-F238E27FC236}">
                <a16:creationId xmlns:a16="http://schemas.microsoft.com/office/drawing/2014/main" id="{7C0047C0-5E7E-4831-BEC2-D2A3A55C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2617231"/>
            <a:ext cx="7998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Hedge Funds: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AA99DE1F-BCCE-4FB7-BB15-65DAD1E9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2" y="2753756"/>
            <a:ext cx="25487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12%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26">
            <a:extLst>
              <a:ext uri="{FF2B5EF4-FFF2-40B4-BE49-F238E27FC236}">
                <a16:creationId xmlns:a16="http://schemas.microsoft.com/office/drawing/2014/main" id="{8B96C558-DED8-4865-985E-E23B80CF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7" y="1556781"/>
            <a:ext cx="7085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Individuals /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0114F32F-4801-4C57-A98F-9CAE6173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1694893"/>
            <a:ext cx="48250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Insiders: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780B27BC-A6A3-4D00-BB50-951F1F52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83141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37B29675-A3C4-4C2A-9E23-083C3DCA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448831"/>
            <a:ext cx="11188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Banks / Investment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D942F91A-B167-474E-A425-518D99177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1586943"/>
            <a:ext cx="3895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Banks: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5869490B-2EA5-4FA2-99CF-8291C011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862" y="172346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2">
            <a:extLst>
              <a:ext uri="{FF2B5EF4-FFF2-40B4-BE49-F238E27FC236}">
                <a16:creationId xmlns:a16="http://schemas.microsoft.com/office/drawing/2014/main" id="{E54213CF-8904-4729-B53C-94B840D7A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1491693"/>
            <a:ext cx="3542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Other: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33">
            <a:extLst>
              <a:ext uri="{FF2B5EF4-FFF2-40B4-BE49-F238E27FC236}">
                <a16:creationId xmlns:a16="http://schemas.microsoft.com/office/drawing/2014/main" id="{36718368-B050-408C-963A-B71BC60F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2" y="162821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3%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9220200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Valuation Conclusions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70048" y="138742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company’s margins and growth rates exceed the median figures of its peer companies, indicating that it should be valued in-line with the 75th percentile multiples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8742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70048" y="262919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price represents a 35%+ premium to Jaguar’s current share price; greater upside might be possible with a highly complementary partner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00" y="262919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0048" y="387096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Implied value is between $110 and $160 / share, but these projections do not include possible synergies in an M&amp;A deal and, as such, they likely undervalue Jaguar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1000" y="387096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70048" y="511273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Premiums Paid indicate a median implied share price of $180 – $200, with a 75</a:t>
            </a:r>
            <a:r>
              <a:rPr 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 implied share price in the $200 – $220 range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1000" y="511273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993648" y="138742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“75th Percentile” Valuation is Justified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993648" y="262919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$200 / Share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993648" y="387096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Cash Flow (DCF) Analysis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993648" y="511273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Premiums Paid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7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8305800" cy="369332"/>
          </a:xfr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Potential Strategic Partners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278537"/>
            <a:ext cx="8229600" cy="1604542"/>
          </a:xfrm>
        </p:spPr>
        <p:txBody>
          <a:bodyPr>
            <a:spAutoFit/>
          </a:bodyPr>
          <a:lstStyle/>
          <a:p>
            <a:pPr marL="168275" indent="-168275">
              <a:spcAft>
                <a:spcPts val="500"/>
              </a:spcAft>
            </a:pPr>
            <a:r>
              <a:rPr lang="en-US" sz="1200" dirty="0">
                <a:latin typeface="Arial" charset="0"/>
              </a:rPr>
              <a:t>Size, ability to pay, product/pipeline, and strategic fit should all be considered</a:t>
            </a:r>
          </a:p>
          <a:p>
            <a:pPr marL="168275" indent="-168275">
              <a:spcAft>
                <a:spcPts val="500"/>
              </a:spcAft>
            </a:pPr>
            <a:endParaRPr lang="en-US" sz="1200" dirty="0">
              <a:latin typeface="Arial" charset="0"/>
            </a:endParaRPr>
          </a:p>
          <a:p>
            <a:pPr marL="168275" indent="-168275">
              <a:spcAft>
                <a:spcPts val="500"/>
              </a:spcAft>
            </a:pPr>
            <a:r>
              <a:rPr lang="en-US" sz="1200" dirty="0">
                <a:latin typeface="Arial" charset="0"/>
              </a:rPr>
              <a:t>At $200 / share, Jaguar would be worth an Enterprise Value of nearly $15 billion; therefore, potential partners should be able to drawn on this much Cash and Debt to fund the deal</a:t>
            </a:r>
          </a:p>
          <a:p>
            <a:pPr marL="168275" indent="-168275">
              <a:spcAft>
                <a:spcPts val="500"/>
              </a:spcAft>
            </a:pPr>
            <a:endParaRPr lang="en-US" sz="1200" dirty="0">
              <a:latin typeface="Arial" charset="0"/>
            </a:endParaRPr>
          </a:p>
          <a:p>
            <a:pPr marL="168275" indent="-168275">
              <a:spcAft>
                <a:spcPts val="500"/>
              </a:spcAft>
            </a:pPr>
            <a:r>
              <a:rPr lang="en-US" sz="1200" dirty="0">
                <a:latin typeface="Arial" charset="0"/>
              </a:rPr>
              <a:t>Both branded and generics companies should be considered, in light of recent M&amp;A activity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3332381"/>
            <a:ext cx="6324600" cy="609600"/>
          </a:xfrm>
          <a:prstGeom prst="rect">
            <a:avLst/>
          </a:prstGeom>
          <a:solidFill>
            <a:srgbClr val="11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 algn="ctr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4800" y="3550821"/>
            <a:ext cx="24384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Potential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5800" y="3550821"/>
            <a:ext cx="2438400" cy="609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Potential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306147"/>
            <a:ext cx="16002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/>
              <a:t>Market Cap: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800" y="4306147"/>
            <a:ext cx="24384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200" dirty="0"/>
              <a:t>Significantly larger than Jaguar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5800" y="4306147"/>
            <a:ext cx="24384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200" dirty="0"/>
              <a:t>Closer to Jaguar’s size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875765"/>
            <a:ext cx="16002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/>
              <a:t>Ability to Pay: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4800" y="4875765"/>
            <a:ext cx="24384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200" dirty="0"/>
              <a:t>Capable of paying at least $10-15 billion in Cash and Debt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5800" y="4875765"/>
            <a:ext cx="24384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200" dirty="0"/>
              <a:t>May have to issue Stock to fund the full purchase price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630049"/>
            <a:ext cx="16002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/>
              <a:t>Strategic Fit: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4800" y="5630049"/>
            <a:ext cx="24384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200" dirty="0"/>
              <a:t>Solid product and pipeline fit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5800" y="5630049"/>
            <a:ext cx="24384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1200" dirty="0"/>
              <a:t>Solid product and pipeline fit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6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5867400" cy="369332"/>
          </a:xfrm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Potential Strategic Partners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685078"/>
            <a:ext cx="8305800" cy="1701611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381000" y="1227878"/>
            <a:ext cx="8305800" cy="457200"/>
          </a:xfrm>
          <a:prstGeom prst="rect">
            <a:avLst/>
          </a:prstGeom>
          <a:solidFill>
            <a:srgbClr val="113D63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Tier 1 Potential Partners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4235155"/>
            <a:ext cx="8305800" cy="1709927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381000" y="3776367"/>
            <a:ext cx="8305800" cy="458788"/>
          </a:xfrm>
          <a:prstGeom prst="rect">
            <a:avLst/>
          </a:prstGeom>
          <a:solidFill>
            <a:srgbClr val="5E7C9E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Tier 2 Potential Partners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32" y="2034069"/>
            <a:ext cx="1356408" cy="210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34" y="2757605"/>
            <a:ext cx="1482791" cy="308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006" y="1836750"/>
            <a:ext cx="806349" cy="604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116" y="1910582"/>
            <a:ext cx="728818" cy="4570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031" y="1981659"/>
            <a:ext cx="847325" cy="314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76" y="2035069"/>
            <a:ext cx="845654" cy="2081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119" y="4458379"/>
            <a:ext cx="818942" cy="461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4" name="Picture 2" descr="https://assets2.sharewise.com/attachment/file/23974/Hoffmann-La_Roche_logo.svg.png">
            <a:extLst>
              <a:ext uri="{FF2B5EF4-FFF2-40B4-BE49-F238E27FC236}">
                <a16:creationId xmlns:a16="http://schemas.microsoft.com/office/drawing/2014/main" id="{CD85EFBD-2BCB-405A-AA0A-AE6D5BFF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85" y="2675031"/>
            <a:ext cx="912823" cy="4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bs.twimg.com/profile_images/458935462971707392/js6tDCe-.jpeg">
            <a:extLst>
              <a:ext uri="{FF2B5EF4-FFF2-40B4-BE49-F238E27FC236}">
                <a16:creationId xmlns:a16="http://schemas.microsoft.com/office/drawing/2014/main" id="{DF7D5464-1BC5-45DB-8FAE-D9A2D0E0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90" y="2664672"/>
            <a:ext cx="494781" cy="4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ogosinside.com/uploads/posts/2016-08/abbvie-logo.png">
            <a:extLst>
              <a:ext uri="{FF2B5EF4-FFF2-40B4-BE49-F238E27FC236}">
                <a16:creationId xmlns:a16="http://schemas.microsoft.com/office/drawing/2014/main" id="{588F3331-8B17-44CC-B6D9-0F58966F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6" y="4584701"/>
            <a:ext cx="1216083" cy="2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marketbeat.com/logos/glaxosmithkline-logo.jpg">
            <a:extLst>
              <a:ext uri="{FF2B5EF4-FFF2-40B4-BE49-F238E27FC236}">
                <a16:creationId xmlns:a16="http://schemas.microsoft.com/office/drawing/2014/main" id="{20688C8C-3291-430A-83D4-2B2250CE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61" y="2720185"/>
            <a:ext cx="1135883" cy="3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upload.wikimedia.org/wikipedia/en/thumb/2/2c/Sanofi.svg/1280px-Sanofi.svg.png">
            <a:extLst>
              <a:ext uri="{FF2B5EF4-FFF2-40B4-BE49-F238E27FC236}">
                <a16:creationId xmlns:a16="http://schemas.microsoft.com/office/drawing/2014/main" id="{8D65E1FC-63E8-4F44-86CD-CB4820DB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10" y="1891821"/>
            <a:ext cx="622511" cy="4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hegreatwall-symposium.org/uploads/images/Novartis_logo_logotype.png">
            <a:extLst>
              <a:ext uri="{FF2B5EF4-FFF2-40B4-BE49-F238E27FC236}">
                <a16:creationId xmlns:a16="http://schemas.microsoft.com/office/drawing/2014/main" id="{C4222542-8ECE-42E4-8E6D-A56A9543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15" y="2771101"/>
            <a:ext cx="1301180" cy="2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upload.wikimedia.org/wikipedia/commons/thumb/1/19/Teva_logo.svg/1200px-Teva_logo.svg.png">
            <a:extLst>
              <a:ext uri="{FF2B5EF4-FFF2-40B4-BE49-F238E27FC236}">
                <a16:creationId xmlns:a16="http://schemas.microsoft.com/office/drawing/2014/main" id="{09D265BC-D742-47BD-8295-98DDCA13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26" y="5264603"/>
            <a:ext cx="1129529" cy="4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upload.wikimedia.org/wikipedia/en/thumb/4/4f/AstraZeneca.svg/1280px-AstraZeneca.svg.png">
            <a:extLst>
              <a:ext uri="{FF2B5EF4-FFF2-40B4-BE49-F238E27FC236}">
                <a16:creationId xmlns:a16="http://schemas.microsoft.com/office/drawing/2014/main" id="{6B223F9E-48C2-46A2-A3DD-DF56B10C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55" y="4517441"/>
            <a:ext cx="1344263" cy="3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99722-1555-478F-BF2C-FC3E84AB1C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20" y="5143261"/>
            <a:ext cx="955719" cy="669003"/>
          </a:xfrm>
          <a:prstGeom prst="rect">
            <a:avLst/>
          </a:prstGeom>
        </p:spPr>
      </p:pic>
      <p:pic>
        <p:nvPicPr>
          <p:cNvPr id="8210" name="Picture 18" descr="https://upload.wikimedia.org/wikipedia/commons/thumb/1/18/Logo_Takeda.svg/2000px-Logo_Takeda.svg.png">
            <a:extLst>
              <a:ext uri="{FF2B5EF4-FFF2-40B4-BE49-F238E27FC236}">
                <a16:creationId xmlns:a16="http://schemas.microsoft.com/office/drawing/2014/main" id="{503E8014-575B-471A-933B-3CA1F258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47" y="4449656"/>
            <a:ext cx="1426170" cy="4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www.marketbeat.com/logos/shire-plc-logo.jpg">
            <a:extLst>
              <a:ext uri="{FF2B5EF4-FFF2-40B4-BE49-F238E27FC236}">
                <a16:creationId xmlns:a16="http://schemas.microsoft.com/office/drawing/2014/main" id="{4AEBF07B-B35E-4EDA-83F3-CD28DBF4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85" y="5329354"/>
            <a:ext cx="1005095" cy="2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www.celgene.com/content/themes/celgene_2016/img/celgene-mobile-logo.png">
            <a:extLst>
              <a:ext uri="{FF2B5EF4-FFF2-40B4-BE49-F238E27FC236}">
                <a16:creationId xmlns:a16="http://schemas.microsoft.com/office/drawing/2014/main" id="{D4855CF8-F334-4D78-AB4D-A07632FB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04" y="4380030"/>
            <a:ext cx="696629" cy="6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media.biogen.com/sites/biogen.newshq.businesswire.com/files/logo/image/BIOGEN_LOGO.jpg">
            <a:extLst>
              <a:ext uri="{FF2B5EF4-FFF2-40B4-BE49-F238E27FC236}">
                <a16:creationId xmlns:a16="http://schemas.microsoft.com/office/drawing/2014/main" id="{630F453E-0B04-468D-A1E4-645CEE64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49" y="5264211"/>
            <a:ext cx="1114425" cy="4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s://www.us.astellas.com/img/astellas-logo-no-slogan.jpg">
            <a:extLst>
              <a:ext uri="{FF2B5EF4-FFF2-40B4-BE49-F238E27FC236}">
                <a16:creationId xmlns:a16="http://schemas.microsoft.com/office/drawing/2014/main" id="{918E3A79-C4F2-4C15-9F0C-48DF3638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6" y="5268189"/>
            <a:ext cx="974757" cy="4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6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9220200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Key Recommendations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19100" y="1331380"/>
            <a:ext cx="8229600" cy="1880515"/>
          </a:xfr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 dirty="0"/>
              <a:t>We recommend engaging in targeted discussions with the Tier 1 candidates and assessing their receptiveness to M&amp;A discussions</a:t>
            </a:r>
          </a:p>
          <a:p>
            <a:pPr>
              <a:spcAft>
                <a:spcPts val="1000"/>
              </a:spcAft>
            </a:pPr>
            <a:r>
              <a:rPr lang="en-US" sz="1200" dirty="0"/>
              <a:t>At the same time, Goldman Stanley will reach out to Tier 2 candidates and introduce Jaguar as a potential partner</a:t>
            </a:r>
          </a:p>
          <a:p>
            <a:pPr>
              <a:spcAft>
                <a:spcPts val="1000"/>
              </a:spcAft>
            </a:pPr>
            <a:r>
              <a:rPr lang="en-US" sz="1200" dirty="0"/>
              <a:t>M&amp;A process with Tier 1 candidates will take significantly longer due to the size of the companies, so we recommend conducting both processes simultaneously</a:t>
            </a:r>
          </a:p>
          <a:p>
            <a:pPr>
              <a:spcAft>
                <a:spcPts val="1000"/>
              </a:spcAft>
            </a:pPr>
            <a:r>
              <a:rPr lang="en-US" sz="1200" dirty="0"/>
              <a:t>Depending on the responses from Tier 1 and Tier 2 candidates, Goldman Stanley and Jaguar may do additional research to determine other potential partners and then approach them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51671"/>
              </p:ext>
            </p:extLst>
          </p:nvPr>
        </p:nvGraphicFramePr>
        <p:xfrm>
          <a:off x="990600" y="3777646"/>
          <a:ext cx="701458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291">
                  <a:extLst>
                    <a:ext uri="{9D8B030D-6E8A-4147-A177-3AD203B41FA5}">
                      <a16:colId xmlns:a16="http://schemas.microsoft.com/office/drawing/2014/main" val="2325094261"/>
                    </a:ext>
                  </a:extLst>
                </a:gridCol>
                <a:gridCol w="3507291">
                  <a:extLst>
                    <a:ext uri="{9D8B030D-6E8A-4147-A177-3AD203B41FA5}">
                      <a16:colId xmlns:a16="http://schemas.microsoft.com/office/drawing/2014/main" val="33595368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Sell-Side M&amp;A</a:t>
                      </a:r>
                    </a:p>
                  </a:txBody>
                  <a:tcPr marL="105219" marR="105219" marT="52609" marB="52609" anchor="ctr">
                    <a:solidFill>
                      <a:srgbClr val="113D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 Sell-Side M&amp;A</a:t>
                      </a:r>
                    </a:p>
                  </a:txBody>
                  <a:tcPr marL="105219" marR="105219" marT="52609" marB="52609" anchor="ctr">
                    <a:solidFill>
                      <a:srgbClr val="113D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748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 potential partners</a:t>
                      </a:r>
                    </a:p>
                  </a:txBody>
                  <a:tcPr marL="105219" marR="105219" marT="52609" marB="52609" anchor="ctr"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100 potential partners</a:t>
                      </a:r>
                    </a:p>
                  </a:txBody>
                  <a:tcPr marL="105219" marR="105219" marT="52609" marB="52609" anchor="ctr">
                    <a:solidFill>
                      <a:srgbClr val="CCD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9259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12 months</a:t>
                      </a:r>
                    </a:p>
                  </a:txBody>
                  <a:tcPr marL="105219" marR="105219" marT="52609" marB="52609" anchor="ctr">
                    <a:solidFill>
                      <a:srgbClr val="5E7C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required is highly variable</a:t>
                      </a:r>
                    </a:p>
                  </a:txBody>
                  <a:tcPr marL="105219" marR="105219" marT="52609" marB="52609" anchor="ctr">
                    <a:solidFill>
                      <a:srgbClr val="5E7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1763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Close-ended</a:t>
                      </a:r>
                    </a:p>
                  </a:txBody>
                  <a:tcPr marL="105219" marR="105219" marT="52609" marB="52609" anchor="ctr"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Iterative process</a:t>
                      </a:r>
                    </a:p>
                  </a:txBody>
                  <a:tcPr marL="105219" marR="105219" marT="52609" marB="52609" anchor="ctr">
                    <a:solidFill>
                      <a:srgbClr val="CCD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44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success probability</a:t>
                      </a:r>
                    </a:p>
                  </a:txBody>
                  <a:tcPr marL="105219" marR="105219" marT="52609" marB="52609" anchor="ctr">
                    <a:solidFill>
                      <a:srgbClr val="5E7C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success probability</a:t>
                      </a:r>
                    </a:p>
                  </a:txBody>
                  <a:tcPr marL="105219" marR="105219" marT="52609" marB="52609" anchor="ctr">
                    <a:solidFill>
                      <a:srgbClr val="5E7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2635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9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36933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Executive 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83388"/>
          </a:xfrm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Over the past year, Jaguar’s share price has barely changed, falling by ~33% (~$50) and then rising by ~50% (~$50) to its current level of $147.40 (there has also been little net change over the past ~3 years)</a:t>
            </a:r>
          </a:p>
          <a:p>
            <a:pPr eaLnBrk="1" hangingPunct="1">
              <a:spcAft>
                <a:spcPts val="1000"/>
              </a:spcAft>
            </a:pPr>
            <a:endParaRPr lang="en-US" sz="1200" dirty="0">
              <a:latin typeface="Arial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At its current levels, Jaguar is undervalued relative to Comparable Public Companies and on an intrinsic, cash-flow basis; Precedent Transactions and Premiums also imply a much higher share price</a:t>
            </a:r>
          </a:p>
          <a:p>
            <a:pPr eaLnBrk="1" hangingPunct="1">
              <a:spcAft>
                <a:spcPts val="1000"/>
              </a:spcAft>
            </a:pPr>
            <a:endParaRPr lang="en-US" sz="1200" dirty="0">
              <a:latin typeface="Arial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Jaguar’s promising portfolio, pricing power, and market position could make it an attractive acquisition candidate and allow it to achieve a significantly higher valuation in a deal</a:t>
            </a:r>
          </a:p>
          <a:p>
            <a:pPr eaLnBrk="1" hangingPunct="1">
              <a:spcAft>
                <a:spcPts val="1000"/>
              </a:spcAft>
            </a:pPr>
            <a:endParaRPr lang="en-US" sz="1200" dirty="0">
              <a:latin typeface="Arial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Such a strategy would allow Jaguar to maximize shareholder value, expand its geographic reach and distribution channels, and acquire more resources for future research &amp; development and M&amp;A activity</a:t>
            </a:r>
          </a:p>
          <a:p>
            <a:pPr eaLnBrk="1" hangingPunct="1">
              <a:spcAft>
                <a:spcPts val="1000"/>
              </a:spcAft>
            </a:pPr>
            <a:endParaRPr lang="en-US" sz="1200" dirty="0">
              <a:latin typeface="Arial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Given Jaguar’s unique attributes, we believe a purchase premium between 20% and 35%, implying share prices ranging from approximately $175 to $200, is possible</a:t>
            </a:r>
          </a:p>
          <a:p>
            <a:pPr eaLnBrk="1" hangingPunct="1">
              <a:spcAft>
                <a:spcPts val="1000"/>
              </a:spcAft>
            </a:pPr>
            <a:endParaRPr lang="en-US" sz="1200" dirty="0">
              <a:latin typeface="Arial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We recommend a highly targeted process focused on the most likely (“Tier 1”) potential partners, along with an outreach to Tier 2 potential partners while discussions with Tier 1 partners are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3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92668"/>
            <a:ext cx="8229600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Process Recommendations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39966" y="3368188"/>
            <a:ext cx="3162300" cy="2447067"/>
          </a:xfrm>
          <a:prstGeom prst="rect">
            <a:avLst/>
          </a:prstGeom>
          <a:solidFill>
            <a:srgbClr val="CCD1D7"/>
          </a:solidFill>
          <a:ln w="114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73038" indent="-173038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targeted discussions plus broader search conducted in background maximizes success probability and minimizes disruption to Jaguar</a:t>
            </a:r>
          </a:p>
          <a:p>
            <a:pPr marL="173038" indent="-173038"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parties contacted depend on responsiveness of Tier 1 and Tier 2 partners</a:t>
            </a:r>
          </a:p>
          <a:p>
            <a:pPr marL="173038" indent="-173038"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parties would sign NDAs and then proceed into due diligence and valuation discussions with Jaguar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7594473" y="2101056"/>
            <a:ext cx="1409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200" dirty="0">
                <a:solidFill>
                  <a:schemeClr val="bg1"/>
                </a:solidFill>
              </a:rPr>
              <a:t>Broad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0516" y="2911175"/>
            <a:ext cx="1981200" cy="276999"/>
          </a:xfrm>
          <a:prstGeom prst="rect">
            <a:avLst/>
          </a:prstGeom>
          <a:solidFill>
            <a:srgbClr val="113D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RECOMMENDED</a:t>
            </a:r>
          </a:p>
        </p:txBody>
      </p:sp>
      <p:sp>
        <p:nvSpPr>
          <p:cNvPr id="22" name="Down Arrow 21"/>
          <p:cNvSpPr/>
          <p:nvPr/>
        </p:nvSpPr>
        <p:spPr>
          <a:xfrm rot="10800000">
            <a:off x="5202016" y="2606374"/>
            <a:ext cx="838200" cy="381000"/>
          </a:xfrm>
          <a:prstGeom prst="downArrow">
            <a:avLst/>
          </a:prstGeom>
          <a:solidFill>
            <a:srgbClr val="11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07161" y="1379294"/>
            <a:ext cx="4169664" cy="1444752"/>
          </a:xfrm>
          <a:prstGeom prst="rightArrow">
            <a:avLst/>
          </a:prstGeom>
          <a:solidFill>
            <a:srgbClr val="5E7C9E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776" y="1778505"/>
            <a:ext cx="150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Specialized Negotiations With One Party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5844" y="18708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Highly Targeted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513644" y="1379294"/>
            <a:ext cx="4173156" cy="1447800"/>
          </a:xfrm>
          <a:prstGeom prst="rightArrow">
            <a:avLst/>
          </a:prstGeom>
          <a:solidFill>
            <a:srgbClr val="CCD1D7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5406" y="18723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Broad M&amp;A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7690" y="1780029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Targeted Discussions + Broader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6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358617"/>
            <a:ext cx="8229600" cy="36933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Summary of Jaguar Valuation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38742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70048" y="138742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Jaguar appears to be undervalued by 20-35%, depending on the methodology and selected year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993648" y="138742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Implied Valuation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62919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70048" y="262919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significantly higher revenue growth, EBITDA growth, and EBITDA margins, Jaguar trades at a discount to the median EV / Revenue, EV / EBITDA, and P / E multiples of its peer companies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993648" y="262919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Public Companies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87096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670048" y="387096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forecasts indicate that Jaguar is moderately undervalued; consensus figures produce the opposite result, but all analyses exclude the value of potential synergies in an M&amp;A deal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993648" y="387096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Cash Flow (DCF) Analysis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1000" y="5112730"/>
            <a:ext cx="612648" cy="6858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670048" y="5112730"/>
            <a:ext cx="6016752" cy="685800"/>
          </a:xfrm>
          <a:prstGeom prst="roundRect">
            <a:avLst/>
          </a:prstGeom>
          <a:solidFill>
            <a:srgbClr val="CCD1D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LTM EV / EBITDA multiples indicate an implied share price of $240+; Premiums indicate an implied value between $180 and $200 per share </a:t>
            </a:r>
          </a:p>
        </p:txBody>
      </p:sp>
      <p:sp>
        <p:nvSpPr>
          <p:cNvPr id="48" name="Right Arrow 47"/>
          <p:cNvSpPr/>
          <p:nvPr/>
        </p:nvSpPr>
        <p:spPr>
          <a:xfrm>
            <a:off x="993648" y="5112730"/>
            <a:ext cx="2212848" cy="685800"/>
          </a:xfrm>
          <a:prstGeom prst="rightArrow">
            <a:avLst>
              <a:gd name="adj1" fmla="val 100000"/>
              <a:gd name="adj2" fmla="val 62572"/>
            </a:avLst>
          </a:prstGeom>
          <a:solidFill>
            <a:srgbClr val="113D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Precedent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358617"/>
            <a:ext cx="8229600" cy="36933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Operational Assumptions for Jaguar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7587"/>
            <a:ext cx="2133600" cy="153888"/>
          </a:xfrm>
        </p:spPr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A55D9C-B0C4-4C73-9589-D4ED2A357DF3}"/>
              </a:ext>
            </a:extLst>
          </p:cNvPr>
          <p:cNvSpPr/>
          <p:nvPr/>
        </p:nvSpPr>
        <p:spPr>
          <a:xfrm>
            <a:off x="381000" y="1492895"/>
            <a:ext cx="2286000" cy="374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Xyrem Peak Sales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41E0A1-1D24-4B34-A515-24DC2046B5DF}"/>
              </a:ext>
            </a:extLst>
          </p:cNvPr>
          <p:cNvSpPr/>
          <p:nvPr/>
        </p:nvSpPr>
        <p:spPr>
          <a:xfrm>
            <a:off x="381000" y="2118563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Erwinaze Peak Sales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D73DBB-7954-4416-81D7-FAA8B6B71CA1}"/>
              </a:ext>
            </a:extLst>
          </p:cNvPr>
          <p:cNvSpPr/>
          <p:nvPr/>
        </p:nvSpPr>
        <p:spPr>
          <a:xfrm>
            <a:off x="381000" y="2744385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Defitelio Peak Sales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8F83B-F8BC-403B-9563-C7017AFCBAC8}"/>
              </a:ext>
            </a:extLst>
          </p:cNvPr>
          <p:cNvSpPr/>
          <p:nvPr/>
        </p:nvSpPr>
        <p:spPr>
          <a:xfrm>
            <a:off x="381000" y="3370207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Vyxeos and JZP-110 Sales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9E3E88-913C-4AD5-9B46-2DB250B2E7B9}"/>
              </a:ext>
            </a:extLst>
          </p:cNvPr>
          <p:cNvSpPr/>
          <p:nvPr/>
        </p:nvSpPr>
        <p:spPr>
          <a:xfrm>
            <a:off x="381000" y="5247673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Terminal Value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01FE070-54BB-43E3-B658-46C992A4EF7C}"/>
              </a:ext>
            </a:extLst>
          </p:cNvPr>
          <p:cNvSpPr/>
          <p:nvPr/>
        </p:nvSpPr>
        <p:spPr>
          <a:xfrm>
            <a:off x="381000" y="5873496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Implied Share Price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2D3D68-A84E-4523-B9AE-18C6ADF27F59}"/>
              </a:ext>
            </a:extLst>
          </p:cNvPr>
          <p:cNvSpPr/>
          <p:nvPr/>
        </p:nvSpPr>
        <p:spPr>
          <a:xfrm>
            <a:off x="3251200" y="1048033"/>
            <a:ext cx="2133600" cy="301675"/>
          </a:xfrm>
          <a:prstGeom prst="rect">
            <a:avLst/>
          </a:prstGeom>
          <a:solidFill>
            <a:srgbClr val="CC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Forecast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321260-EED8-49C7-AB01-F337BE927661}"/>
              </a:ext>
            </a:extLst>
          </p:cNvPr>
          <p:cNvSpPr/>
          <p:nvPr/>
        </p:nvSpPr>
        <p:spPr>
          <a:xfrm>
            <a:off x="3251200" y="1541771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$3.8B in FY 22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F45A8F0-5211-427A-9D95-A4C4DDEB71D6}"/>
              </a:ext>
            </a:extLst>
          </p:cNvPr>
          <p:cNvSpPr/>
          <p:nvPr/>
        </p:nvSpPr>
        <p:spPr>
          <a:xfrm>
            <a:off x="381000" y="3996029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Operating Margins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A32A10B-4A5B-46F7-A767-3F825A95FFCF}"/>
              </a:ext>
            </a:extLst>
          </p:cNvPr>
          <p:cNvSpPr/>
          <p:nvPr/>
        </p:nvSpPr>
        <p:spPr>
          <a:xfrm>
            <a:off x="381000" y="4621851"/>
            <a:ext cx="2286000" cy="37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WACC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FA8956-BD54-4F48-8BD2-D58ACBFBE8F6}"/>
              </a:ext>
            </a:extLst>
          </p:cNvPr>
          <p:cNvSpPr/>
          <p:nvPr/>
        </p:nvSpPr>
        <p:spPr>
          <a:xfrm>
            <a:off x="3251200" y="2167516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$0.3B in FY 26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3680D3-6AA3-4A6A-A96A-F021C71805D4}"/>
              </a:ext>
            </a:extLst>
          </p:cNvPr>
          <p:cNvSpPr/>
          <p:nvPr/>
        </p:nvSpPr>
        <p:spPr>
          <a:xfrm>
            <a:off x="3251200" y="2793338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$0.6B in FY 26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3E67D0-C989-479A-90FB-94F1139631BF}"/>
              </a:ext>
            </a:extLst>
          </p:cNvPr>
          <p:cNvSpPr/>
          <p:nvPr/>
        </p:nvSpPr>
        <p:spPr>
          <a:xfrm>
            <a:off x="3251200" y="3419160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$1.6B total in FY 26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C8055B-7DAA-4A4B-8488-05BAAF80F2C1}"/>
              </a:ext>
            </a:extLst>
          </p:cNvPr>
          <p:cNvSpPr/>
          <p:nvPr/>
        </p:nvSpPr>
        <p:spPr>
          <a:xfrm>
            <a:off x="3251200" y="5296626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2.5% Terminal Growth Rate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CF134D-CE34-47BB-8230-D7C414F60055}"/>
              </a:ext>
            </a:extLst>
          </p:cNvPr>
          <p:cNvSpPr/>
          <p:nvPr/>
        </p:nvSpPr>
        <p:spPr>
          <a:xfrm>
            <a:off x="3251200" y="5922449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~$157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A17648-2F9D-4AAB-8EF8-708DFE2DF6EB}"/>
              </a:ext>
            </a:extLst>
          </p:cNvPr>
          <p:cNvSpPr/>
          <p:nvPr/>
        </p:nvSpPr>
        <p:spPr>
          <a:xfrm>
            <a:off x="3251200" y="4044982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declining to 25-30%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8EB362D-9652-41B4-8E63-8ABA3E4C9E5A}"/>
              </a:ext>
            </a:extLst>
          </p:cNvPr>
          <p:cNvSpPr/>
          <p:nvPr/>
        </p:nvSpPr>
        <p:spPr>
          <a:xfrm>
            <a:off x="3251200" y="4670804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10.0% declining to 7.5%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23EBC96-FC99-4D4F-9074-6319687FF6CE}"/>
              </a:ext>
            </a:extLst>
          </p:cNvPr>
          <p:cNvSpPr/>
          <p:nvPr/>
        </p:nvSpPr>
        <p:spPr>
          <a:xfrm>
            <a:off x="5969000" y="1048033"/>
            <a:ext cx="2133600" cy="301675"/>
          </a:xfrm>
          <a:prstGeom prst="rect">
            <a:avLst/>
          </a:prstGeom>
          <a:solidFill>
            <a:srgbClr val="CC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Forecast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D8AB9B-D973-4208-A23E-9956AEA4BA9D}"/>
              </a:ext>
            </a:extLst>
          </p:cNvPr>
          <p:cNvSpPr/>
          <p:nvPr/>
        </p:nvSpPr>
        <p:spPr>
          <a:xfrm>
            <a:off x="6096000" y="1541771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$3.1B in FY 21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C7D65D5-6501-4411-B084-5026E1E6EFB9}"/>
              </a:ext>
            </a:extLst>
          </p:cNvPr>
          <p:cNvSpPr/>
          <p:nvPr/>
        </p:nvSpPr>
        <p:spPr>
          <a:xfrm>
            <a:off x="6096000" y="2167516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$0.3B in FY 26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A655498-C825-440F-AEBA-8354832B2137}"/>
              </a:ext>
            </a:extLst>
          </p:cNvPr>
          <p:cNvSpPr/>
          <p:nvPr/>
        </p:nvSpPr>
        <p:spPr>
          <a:xfrm>
            <a:off x="6096000" y="2793338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$0.5B in FY 26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5EA877-C49E-4B92-9776-11AE20676809}"/>
              </a:ext>
            </a:extLst>
          </p:cNvPr>
          <p:cNvSpPr/>
          <p:nvPr/>
        </p:nvSpPr>
        <p:spPr>
          <a:xfrm>
            <a:off x="6096000" y="3419160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$1.1B total in FY 26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61BC8A-E20A-4EC0-ADCB-4A99B9B05DDB}"/>
              </a:ext>
            </a:extLst>
          </p:cNvPr>
          <p:cNvSpPr/>
          <p:nvPr/>
        </p:nvSpPr>
        <p:spPr>
          <a:xfrm>
            <a:off x="6096000" y="5296626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2.0% Terminal Growth Rate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3B3642-6B17-487B-9B8F-B2BE4F076879}"/>
              </a:ext>
            </a:extLst>
          </p:cNvPr>
          <p:cNvSpPr/>
          <p:nvPr/>
        </p:nvSpPr>
        <p:spPr>
          <a:xfrm>
            <a:off x="6096000" y="5922449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~$113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554A59-3A6D-42A1-8F93-593AA371D4BA}"/>
              </a:ext>
            </a:extLst>
          </p:cNvPr>
          <p:cNvSpPr/>
          <p:nvPr/>
        </p:nvSpPr>
        <p:spPr>
          <a:xfrm>
            <a:off x="6096000" y="4044982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declining to 25-30%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BF5AA48-E0A5-4627-B9F1-79127D0F228F}"/>
              </a:ext>
            </a:extLst>
          </p:cNvPr>
          <p:cNvSpPr/>
          <p:nvPr/>
        </p:nvSpPr>
        <p:spPr>
          <a:xfrm>
            <a:off x="6096000" y="4670804"/>
            <a:ext cx="2133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10.0% declining to 7.5%</a:t>
            </a:r>
          </a:p>
        </p:txBody>
      </p:sp>
    </p:spTree>
    <p:extLst>
      <p:ext uri="{BB962C8B-B14F-4D97-AF65-F5344CB8AC3E}">
        <p14:creationId xmlns:p14="http://schemas.microsoft.com/office/powerpoint/2010/main" val="425964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F276F-EA59-48EB-9B47-6FC39A9E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021"/>
            <a:ext cx="9144000" cy="42099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58617"/>
            <a:ext cx="8229600" cy="36933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Management Case – Financial Projections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905000"/>
            <a:ext cx="8458200" cy="137741"/>
          </a:xfrm>
          <a:prstGeom prst="rect">
            <a:avLst/>
          </a:prstGeom>
          <a:noFill/>
          <a:ln w="28575">
            <a:solidFill>
              <a:srgbClr val="113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2819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Millions)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79FD1-35F5-4BE4-B72A-1E92FFD5F90D}"/>
              </a:ext>
            </a:extLst>
          </p:cNvPr>
          <p:cNvSpPr/>
          <p:nvPr/>
        </p:nvSpPr>
        <p:spPr>
          <a:xfrm>
            <a:off x="76200" y="2838450"/>
            <a:ext cx="9067800" cy="137741"/>
          </a:xfrm>
          <a:prstGeom prst="rect">
            <a:avLst/>
          </a:prstGeom>
          <a:noFill/>
          <a:ln w="28575">
            <a:solidFill>
              <a:srgbClr val="113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617"/>
            <a:ext cx="8229600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Revenue Projections: Management vs. Consensus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Billions)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801EE-3967-41D9-AA19-1B700083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196872"/>
            <a:ext cx="8305800" cy="49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617"/>
            <a:ext cx="8229600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EBITDA Projections: Management vs. Consensus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Billions)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CB2E0-2DD4-4B04-8EB1-355D77EC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67572"/>
            <a:ext cx="8305800" cy="49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380999" y="386834"/>
            <a:ext cx="8763001" cy="36933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Valuation Summary – Management Case</a:t>
            </a:r>
          </a:p>
        </p:txBody>
      </p:sp>
      <p:sp>
        <p:nvSpPr>
          <p:cNvPr id="201" name="Content Placeholder 2"/>
          <p:cNvSpPr>
            <a:spLocks noGrp="1"/>
          </p:cNvSpPr>
          <p:nvPr>
            <p:ph idx="1"/>
          </p:nvPr>
        </p:nvSpPr>
        <p:spPr>
          <a:xfrm>
            <a:off x="381000" y="5304756"/>
            <a:ext cx="8229600" cy="811504"/>
          </a:xfrm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All market data as of August 16, 2017</a:t>
            </a:r>
          </a:p>
          <a:p>
            <a:pPr eaLnBrk="1" hangingPunct="1">
              <a:spcAft>
                <a:spcPts val="1000"/>
              </a:spcAft>
            </a:pPr>
            <a:r>
              <a:rPr lang="en-US" sz="1200" dirty="0">
                <a:latin typeface="Arial" charset="0"/>
              </a:rPr>
              <a:t>Given that Jaguar’s revenue growth, EBITDA growth, and EBITDA margins exceed those of its peer companies, we believe that the 75</a:t>
            </a:r>
            <a:r>
              <a:rPr lang="en-US" sz="1200" baseline="30000" dirty="0">
                <a:latin typeface="Arial" charset="0"/>
              </a:rPr>
              <a:t>th</a:t>
            </a:r>
            <a:r>
              <a:rPr lang="en-US" sz="1200" dirty="0">
                <a:latin typeface="Arial" charset="0"/>
              </a:rPr>
              <a:t> percentile multiples are the most applicable ones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Dollars as Stated)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D0823-C4AB-4088-8B81-5D4894DEB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785"/>
            <a:ext cx="9144000" cy="34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96678"/>
            <a:ext cx="7848600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Jaguar Comparable Public Companies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1000" y="577334"/>
            <a:ext cx="8686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Specialty Pharmaceutical Companies That Sell Primarily Branded Drugs, with LTM Revenue Between $500 Million and $5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7867-EB00-4675-821B-66D3FE8CD56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90800" y="6567587"/>
            <a:ext cx="4495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(1) Financial data as of August 16, 2017.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914400"/>
            <a:ext cx="2057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($ USD in Billions)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1397680"/>
            <a:ext cx="8305800" cy="4891059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81001" y="1094069"/>
            <a:ext cx="8305800" cy="304800"/>
          </a:xfrm>
          <a:prstGeom prst="rect">
            <a:avLst/>
          </a:prstGeom>
          <a:solidFill>
            <a:srgbClr val="113D63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Comparable Public Companies – Revenue, CY 2017E – CY 2018E</a:t>
            </a:r>
            <a:r>
              <a:rPr lang="en-US" sz="1400" baseline="30000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9B2235-3253-4D1F-BCBE-2D79C27B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1826508"/>
            <a:ext cx="8077200" cy="4033402"/>
          </a:xfrm>
          <a:prstGeom prst="rect">
            <a:avLst/>
          </a:prstGeom>
        </p:spPr>
      </p:pic>
      <p:pic>
        <p:nvPicPr>
          <p:cNvPr id="8194" name="Picture 2" descr="https://upload.wikimedia.org/wikipedia/commons/b/bf/Emergent_BioSolutions_logo.png">
            <a:extLst>
              <a:ext uri="{FF2B5EF4-FFF2-40B4-BE49-F238E27FC236}">
                <a16:creationId xmlns:a16="http://schemas.microsoft.com/office/drawing/2014/main" id="{09B136D8-B649-4F6A-BF32-65BB45EC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533400" cy="2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inancialstrend.com/wp-content/uploads/2017/02/Acorda-Therapeutics-Inc..jpg">
            <a:extLst>
              <a:ext uri="{FF2B5EF4-FFF2-40B4-BE49-F238E27FC236}">
                <a16:creationId xmlns:a16="http://schemas.microsoft.com/office/drawing/2014/main" id="{0EC4B7EE-DA07-4077-BAA1-2B4D8281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04087"/>
            <a:ext cx="685800" cy="2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immedianetwork.com/wp-content/uploads/sites/22/2017/02/web1_Alkermes.jpg">
            <a:extLst>
              <a:ext uri="{FF2B5EF4-FFF2-40B4-BE49-F238E27FC236}">
                <a16:creationId xmlns:a16="http://schemas.microsoft.com/office/drawing/2014/main" id="{83BCC0BE-B02F-4DDF-A6EF-8D1BD217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5222006"/>
            <a:ext cx="654477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tatic.seekingalpha.com/uploads/2016/3/14/4987661-14579473332817903.png">
            <a:extLst>
              <a:ext uri="{FF2B5EF4-FFF2-40B4-BE49-F238E27FC236}">
                <a16:creationId xmlns:a16="http://schemas.microsoft.com/office/drawing/2014/main" id="{C8A1C9C6-6B54-40B1-989B-574D3335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26" y="5213056"/>
            <a:ext cx="566738" cy="1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stockspinoffs.com/wp-content/uploads/2017/02/Bioverativ_RGB_TM.jpg">
            <a:extLst>
              <a:ext uri="{FF2B5EF4-FFF2-40B4-BE49-F238E27FC236}">
                <a16:creationId xmlns:a16="http://schemas.microsoft.com/office/drawing/2014/main" id="{1041BF71-8BDB-48B1-BB0B-92128CBD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14" y="5239081"/>
            <a:ext cx="706863" cy="1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fermworks.com/wp-content/uploads/2017/08/BioMarin_Pharmaceutical_Inc_Logo.jpeg">
            <a:extLst>
              <a:ext uri="{FF2B5EF4-FFF2-40B4-BE49-F238E27FC236}">
                <a16:creationId xmlns:a16="http://schemas.microsoft.com/office/drawing/2014/main" id="{514EE1C4-A9E2-45C6-9258-FC4662D2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02" y="5243252"/>
            <a:ext cx="614363" cy="12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photos.prnewswire.com/prnfull/20141208/163029LOGO">
            <a:extLst>
              <a:ext uri="{FF2B5EF4-FFF2-40B4-BE49-F238E27FC236}">
                <a16:creationId xmlns:a16="http://schemas.microsoft.com/office/drawing/2014/main" id="{D0877950-1E11-47F5-83ED-62019513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5167875"/>
            <a:ext cx="366005" cy="2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cvc-mc.org/Resources/Pictures/UT_logo_HiRes.jpg">
            <a:extLst>
              <a:ext uri="{FF2B5EF4-FFF2-40B4-BE49-F238E27FC236}">
                <a16:creationId xmlns:a16="http://schemas.microsoft.com/office/drawing/2014/main" id="{9055C393-0D03-4FE6-8FBC-C2F43C56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21" y="5221105"/>
            <a:ext cx="609600" cy="1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www.pfenex.com/wp-content/uploads/2016/11/Logo2.png">
            <a:extLst>
              <a:ext uri="{FF2B5EF4-FFF2-40B4-BE49-F238E27FC236}">
                <a16:creationId xmlns:a16="http://schemas.microsoft.com/office/drawing/2014/main" id="{3F21C178-681A-423C-85D7-FE7C6272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417867" cy="3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s://upload.wikimedia.org/wikipedia/commons/5/5a/VertexPharma-logo2.png">
            <a:extLst>
              <a:ext uri="{FF2B5EF4-FFF2-40B4-BE49-F238E27FC236}">
                <a16:creationId xmlns:a16="http://schemas.microsoft.com/office/drawing/2014/main" id="{7EE936F2-B9E4-4D83-973D-7B6BA6BD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04" y="5171923"/>
            <a:ext cx="513393" cy="3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careers.abpi.org.uk/getting-into-the-industry/pharmaceutical-recruiters/PublishingImages/Alexion.jpg">
            <a:extLst>
              <a:ext uri="{FF2B5EF4-FFF2-40B4-BE49-F238E27FC236}">
                <a16:creationId xmlns:a16="http://schemas.microsoft.com/office/drawing/2014/main" id="{62B220F4-A54B-4C8C-A2B5-DE1DB01A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6" y="5193712"/>
            <a:ext cx="79030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4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a:spPr>
      <a:bodyPr rtlCol="0" anchor="ctr"/>
      <a:lstStyle>
        <a:defPPr marL="173038" indent="-173038">
          <a:buFont typeface="Wingdings" panose="05000000000000000000" pitchFamily="2" charset="2"/>
          <a:buChar char="§"/>
          <a:defRPr sz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12507</TotalTime>
  <Words>1532</Words>
  <Application>Microsoft Office PowerPoint</Application>
  <PresentationFormat>On-screen Show (4:3)</PresentationFormat>
  <Paragraphs>221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Executive Summary</vt:lpstr>
      <vt:lpstr>Summary of Jaguar Valuation</vt:lpstr>
      <vt:lpstr>Operational Assumptions for Jaguar</vt:lpstr>
      <vt:lpstr>Management Case – Financial Projections</vt:lpstr>
      <vt:lpstr>Revenue Projections: Management vs. Consensus</vt:lpstr>
      <vt:lpstr>EBITDA Projections: Management vs. Consensus</vt:lpstr>
      <vt:lpstr>Valuation Summary – Management Case</vt:lpstr>
      <vt:lpstr>Jaguar Comparable Public Companies </vt:lpstr>
      <vt:lpstr>Jaguar Comparable Public Companies </vt:lpstr>
      <vt:lpstr>Jaguar Comparable Public Companies </vt:lpstr>
      <vt:lpstr>Jaguar Precedent Transactions</vt:lpstr>
      <vt:lpstr>Jaguar DCF Analysis – Free Cash Flow Projections</vt:lpstr>
      <vt:lpstr>Jaguar DCF Analysis – Sensitivities</vt:lpstr>
      <vt:lpstr>Summary Profile of Equity Shareholders</vt:lpstr>
      <vt:lpstr>Valuation Conclusions</vt:lpstr>
      <vt:lpstr>Potential Strategic Partners</vt:lpstr>
      <vt:lpstr>Potential Strategic Partners</vt:lpstr>
      <vt:lpstr>Key Recommendations</vt:lpstr>
      <vt:lpstr>Process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Banking Pitch Book (13:30)</dc:title>
  <dc:subject>More Complex Valuation and DCF Analysis</dc:subject>
  <dc:creator>BIWS</dc:creator>
  <cp:lastModifiedBy>BIWS</cp:lastModifiedBy>
  <cp:revision>964</cp:revision>
  <dcterms:created xsi:type="dcterms:W3CDTF">2010-05-26T09:54:24Z</dcterms:created>
  <dcterms:modified xsi:type="dcterms:W3CDTF">2017-09-19T00:45:01Z</dcterms:modified>
</cp:coreProperties>
</file>